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34" r:id="rId1"/>
  </p:sldMasterIdLst>
  <p:notesMasterIdLst>
    <p:notesMasterId r:id="rId24"/>
  </p:notesMasterIdLst>
  <p:handoutMasterIdLst>
    <p:handoutMasterId r:id="rId25"/>
  </p:handoutMasterIdLst>
  <p:sldIdLst>
    <p:sldId id="256" r:id="rId2"/>
    <p:sldId id="312" r:id="rId3"/>
    <p:sldId id="303" r:id="rId4"/>
    <p:sldId id="317" r:id="rId5"/>
    <p:sldId id="316" r:id="rId6"/>
    <p:sldId id="319" r:id="rId7"/>
    <p:sldId id="318" r:id="rId8"/>
    <p:sldId id="315" r:id="rId9"/>
    <p:sldId id="320" r:id="rId10"/>
    <p:sldId id="321" r:id="rId11"/>
    <p:sldId id="306" r:id="rId12"/>
    <p:sldId id="309" r:id="rId13"/>
    <p:sldId id="314" r:id="rId14"/>
    <p:sldId id="287" r:id="rId15"/>
    <p:sldId id="300" r:id="rId16"/>
    <p:sldId id="322" r:id="rId17"/>
    <p:sldId id="296" r:id="rId18"/>
    <p:sldId id="292" r:id="rId19"/>
    <p:sldId id="313" r:id="rId20"/>
    <p:sldId id="290" r:id="rId21"/>
    <p:sldId id="307" r:id="rId22"/>
    <p:sldId id="305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9B073"/>
    <a:srgbClr val="F89D52"/>
    <a:srgbClr val="0E0F46"/>
    <a:srgbClr val="0A143E"/>
    <a:srgbClr val="002F8E"/>
    <a:srgbClr val="008CE2"/>
    <a:srgbClr val="CCFF33"/>
    <a:srgbClr val="66FFFF"/>
    <a:srgbClr val="B9DFD9"/>
    <a:srgbClr val="D3DF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8" autoAdjust="0"/>
    <p:restoredTop sz="82174" autoAdjust="0"/>
  </p:normalViewPr>
  <p:slideViewPr>
    <p:cSldViewPr>
      <p:cViewPr>
        <p:scale>
          <a:sx n="100" d="100"/>
          <a:sy n="100" d="100"/>
        </p:scale>
        <p:origin x="-1170" y="9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3A532A-D686-4465-975C-5DF98BD6CF95}" type="doc">
      <dgm:prSet loTypeId="urn:microsoft.com/office/officeart/2005/8/layout/default#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FD86119-CA1A-4E26-A14A-92E4EC1FF48C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Построение хранилищ данных</a:t>
          </a:r>
          <a:endParaRPr lang="en-US" sz="2200" b="1" dirty="0" smtClean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1D023688-98EF-4DDC-BD33-CD01516E9B5E}" type="parTrans" cxnId="{9600140B-B73E-4308-B489-C5920B8ADA23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CFC2B971-34A9-4D3C-9F93-835AEF11706E}" type="sibTrans" cxnId="{9600140B-B73E-4308-B489-C5920B8ADA23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55F94E0F-447E-4895-841F-351426A2F57B}">
      <dgm:prSet phldrT="[Текст]"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ru-RU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Сбор данных соцсетей</a:t>
          </a:r>
          <a:endParaRPr lang="en-US" sz="2200" b="1" dirty="0" smtClean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  <a:p>
          <a:pPr>
            <a:spcAft>
              <a:spcPts val="0"/>
            </a:spcAft>
          </a:pPr>
          <a:r>
            <a:rPr lang="en-US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VK, </a:t>
          </a:r>
          <a:r>
            <a:rPr lang="ru-RU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ОК, </a:t>
          </a:r>
          <a:r>
            <a:rPr lang="en-US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FB</a:t>
          </a:r>
          <a:endParaRPr lang="ru-RU" sz="2200" b="1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62BD732A-32C4-4BE9-A8BE-28E407604188}" type="parTrans" cxnId="{AF712F86-4FF7-41C4-A6F3-A4A8BE1557A1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909A5641-D103-4C58-84B3-C51912D12B22}" type="sibTrans" cxnId="{AF712F86-4FF7-41C4-A6F3-A4A8BE1557A1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97D28534-EDB4-4D5F-881D-F9777522C828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ru-RU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Построение систем управленческой отчётности</a:t>
          </a:r>
          <a:endParaRPr lang="ru-RU" sz="2200" b="1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1896B8C6-B898-4881-8A15-6A47AA5526F0}" type="parTrans" cxnId="{70DEDEDF-6382-47FB-959F-153259AD6F53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7A9C0611-3118-4FD2-9791-1488BCCF5DCD}" type="sibTrans" cxnId="{70DEDEDF-6382-47FB-959F-153259AD6F53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53D02BD6-0ABD-4A77-B574-9418046EDFE5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ИТ - консалтинг</a:t>
          </a:r>
          <a:endParaRPr lang="ru-RU" sz="2200" b="1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7318CF77-12DC-468D-BAAD-B485327E4CF3}" type="parTrans" cxnId="{E787BC69-D57E-4DD2-8636-485805FABCC4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4F83AC50-3AD9-4C0A-8AA4-DC25CED3DC83}" type="sibTrans" cxnId="{E787BC69-D57E-4DD2-8636-485805FABCC4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715ACE2C-6D44-4A84-81FC-575EA14A6957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Интеграция приложений</a:t>
          </a:r>
          <a:endParaRPr lang="ru-RU" sz="2200" b="0" i="0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B45DC02E-9447-43D2-967B-63390741D5BC}" type="parTrans" cxnId="{7409582F-0A02-4B14-89AE-09A27A2D591C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1BCBEF0E-C352-4EA4-8C9E-10B17331BA67}" type="sibTrans" cxnId="{7409582F-0A02-4B14-89AE-09A27A2D591C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DA739B32-0A2A-4B68-8808-DCB2C1CC8D61}">
      <dgm:prSet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2200" b="1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Внедрение продуктов </a:t>
          </a:r>
          <a:r>
            <a:rPr lang="ru-RU" sz="2200" b="1" dirty="0" err="1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вендоров-партнеров</a:t>
          </a:r>
          <a:endParaRPr lang="ru-RU" sz="2200" b="1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86418E92-7807-4321-8087-FFD01D46F20E}" type="parTrans" cxnId="{48757D70-5355-401E-BCD4-2A529496ADA6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A9CF4F89-D560-4DA5-A953-8E039CBCC026}" type="sibTrans" cxnId="{48757D70-5355-401E-BCD4-2A529496ADA6}">
      <dgm:prSet/>
      <dgm:spPr/>
      <dgm:t>
        <a:bodyPr/>
        <a:lstStyle/>
        <a:p>
          <a:endParaRPr lang="ru-RU" sz="2200" b="1"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gm:t>
    </dgm:pt>
    <dgm:pt modelId="{6D650FAB-07E8-450A-B2DB-C8AC86C4BA81}" type="pres">
      <dgm:prSet presAssocID="{EF3A532A-D686-4465-975C-5DF98BD6CF9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7359370-1C18-4843-8403-34299EBC0ABE}" type="pres">
      <dgm:prSet presAssocID="{8FD86119-CA1A-4E26-A14A-92E4EC1FF48C}" presName="node" presStyleLbl="node1" presStyleIdx="0" presStyleCnt="6" custLinFactNeighborY="2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C47D83-BB87-4E71-A29C-A7C196BFC859}" type="pres">
      <dgm:prSet presAssocID="{CFC2B971-34A9-4D3C-9F93-835AEF11706E}" presName="sibTrans" presStyleCnt="0"/>
      <dgm:spPr/>
      <dgm:t>
        <a:bodyPr/>
        <a:lstStyle/>
        <a:p>
          <a:endParaRPr lang="ru-RU"/>
        </a:p>
      </dgm:t>
    </dgm:pt>
    <dgm:pt modelId="{8F685AA8-91C5-421D-9E9F-2616391C3CAE}" type="pres">
      <dgm:prSet presAssocID="{55F94E0F-447E-4895-841F-351426A2F57B}" presName="node" presStyleLbl="node1" presStyleIdx="1" presStyleCnt="6" custLinFactX="-11356" custLinFactY="1810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89536-C470-45B1-B872-17FAD8161781}" type="pres">
      <dgm:prSet presAssocID="{909A5641-D103-4C58-84B3-C51912D12B22}" presName="sibTrans" presStyleCnt="0"/>
      <dgm:spPr/>
      <dgm:t>
        <a:bodyPr/>
        <a:lstStyle/>
        <a:p>
          <a:endParaRPr lang="ru-RU"/>
        </a:p>
      </dgm:t>
    </dgm:pt>
    <dgm:pt modelId="{C4935A8C-9DFD-4C10-92AE-DBF43267B9A1}" type="pres">
      <dgm:prSet presAssocID="{97D28534-EDB4-4D5F-881D-F9777522C828}" presName="node" presStyleLbl="node1" presStyleIdx="2" presStyleCnt="6" custLinFactX="9067" custLinFactY="-14337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0F523-C846-4CE9-A50D-1C90962BCDFC}" type="pres">
      <dgm:prSet presAssocID="{7A9C0611-3118-4FD2-9791-1488BCCF5DCD}" presName="sibTrans" presStyleCnt="0"/>
      <dgm:spPr/>
      <dgm:t>
        <a:bodyPr/>
        <a:lstStyle/>
        <a:p>
          <a:endParaRPr lang="ru-RU"/>
        </a:p>
      </dgm:t>
    </dgm:pt>
    <dgm:pt modelId="{053C40EE-FDC7-4D8E-8ACE-0716F356B92C}" type="pres">
      <dgm:prSet presAssocID="{53D02BD6-0ABD-4A77-B574-9418046EDFE5}" presName="node" presStyleLbl="node1" presStyleIdx="3" presStyleCnt="6" custLinFactNeighborY="13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3ED5D2-D6C8-451D-8B7B-3B37F1AC6BF1}" type="pres">
      <dgm:prSet presAssocID="{4F83AC50-3AD9-4C0A-8AA4-DC25CED3DC83}" presName="sibTrans" presStyleCnt="0"/>
      <dgm:spPr/>
      <dgm:t>
        <a:bodyPr/>
        <a:lstStyle/>
        <a:p>
          <a:endParaRPr lang="ru-RU"/>
        </a:p>
      </dgm:t>
    </dgm:pt>
    <dgm:pt modelId="{21A61C01-8061-4356-AD7C-FC914171421B}" type="pres">
      <dgm:prSet presAssocID="{DA739B32-0A2A-4B68-8808-DCB2C1CC8D61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ED215D-8185-4AFB-8766-3A1B8D34F3E7}" type="pres">
      <dgm:prSet presAssocID="{A9CF4F89-D560-4DA5-A953-8E039CBCC026}" presName="sibTrans" presStyleCnt="0"/>
      <dgm:spPr/>
      <dgm:t>
        <a:bodyPr/>
        <a:lstStyle/>
        <a:p>
          <a:endParaRPr lang="ru-RU"/>
        </a:p>
      </dgm:t>
    </dgm:pt>
    <dgm:pt modelId="{97EBBB40-2EC6-419C-B360-74E1BCC5BB95}" type="pres">
      <dgm:prSet presAssocID="{715ACE2C-6D44-4A84-81FC-575EA14A695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0DEDEDF-6382-47FB-959F-153259AD6F53}" srcId="{EF3A532A-D686-4465-975C-5DF98BD6CF95}" destId="{97D28534-EDB4-4D5F-881D-F9777522C828}" srcOrd="2" destOrd="0" parTransId="{1896B8C6-B898-4881-8A15-6A47AA5526F0}" sibTransId="{7A9C0611-3118-4FD2-9791-1488BCCF5DCD}"/>
    <dgm:cxn modelId="{9194383C-1AEC-4337-AC91-B5E4A773F72D}" type="presOf" srcId="{EF3A532A-D686-4465-975C-5DF98BD6CF95}" destId="{6D650FAB-07E8-450A-B2DB-C8AC86C4BA81}" srcOrd="0" destOrd="0" presId="urn:microsoft.com/office/officeart/2005/8/layout/default#1"/>
    <dgm:cxn modelId="{E787BC69-D57E-4DD2-8636-485805FABCC4}" srcId="{EF3A532A-D686-4465-975C-5DF98BD6CF95}" destId="{53D02BD6-0ABD-4A77-B574-9418046EDFE5}" srcOrd="3" destOrd="0" parTransId="{7318CF77-12DC-468D-BAAD-B485327E4CF3}" sibTransId="{4F83AC50-3AD9-4C0A-8AA4-DC25CED3DC83}"/>
    <dgm:cxn modelId="{EC153A79-6E25-4A8E-B8AE-C9C477609A35}" type="presOf" srcId="{97D28534-EDB4-4D5F-881D-F9777522C828}" destId="{C4935A8C-9DFD-4C10-92AE-DBF43267B9A1}" srcOrd="0" destOrd="0" presId="urn:microsoft.com/office/officeart/2005/8/layout/default#1"/>
    <dgm:cxn modelId="{65FC3AC2-A9EE-43CA-A49B-04E8D8A0CFA5}" type="presOf" srcId="{55F94E0F-447E-4895-841F-351426A2F57B}" destId="{8F685AA8-91C5-421D-9E9F-2616391C3CAE}" srcOrd="0" destOrd="0" presId="urn:microsoft.com/office/officeart/2005/8/layout/default#1"/>
    <dgm:cxn modelId="{9600140B-B73E-4308-B489-C5920B8ADA23}" srcId="{EF3A532A-D686-4465-975C-5DF98BD6CF95}" destId="{8FD86119-CA1A-4E26-A14A-92E4EC1FF48C}" srcOrd="0" destOrd="0" parTransId="{1D023688-98EF-4DDC-BD33-CD01516E9B5E}" sibTransId="{CFC2B971-34A9-4D3C-9F93-835AEF11706E}"/>
    <dgm:cxn modelId="{7409582F-0A02-4B14-89AE-09A27A2D591C}" srcId="{EF3A532A-D686-4465-975C-5DF98BD6CF95}" destId="{715ACE2C-6D44-4A84-81FC-575EA14A6957}" srcOrd="5" destOrd="0" parTransId="{B45DC02E-9447-43D2-967B-63390741D5BC}" sibTransId="{1BCBEF0E-C352-4EA4-8C9E-10B17331BA67}"/>
    <dgm:cxn modelId="{E9AD59C2-F1B5-46B4-B0A5-D619364DF4AE}" type="presOf" srcId="{715ACE2C-6D44-4A84-81FC-575EA14A6957}" destId="{97EBBB40-2EC6-419C-B360-74E1BCC5BB95}" srcOrd="0" destOrd="0" presId="urn:microsoft.com/office/officeart/2005/8/layout/default#1"/>
    <dgm:cxn modelId="{01F5DC0F-4924-4B15-9553-E19BA88405A5}" type="presOf" srcId="{8FD86119-CA1A-4E26-A14A-92E4EC1FF48C}" destId="{77359370-1C18-4843-8403-34299EBC0ABE}" srcOrd="0" destOrd="0" presId="urn:microsoft.com/office/officeart/2005/8/layout/default#1"/>
    <dgm:cxn modelId="{48757D70-5355-401E-BCD4-2A529496ADA6}" srcId="{EF3A532A-D686-4465-975C-5DF98BD6CF95}" destId="{DA739B32-0A2A-4B68-8808-DCB2C1CC8D61}" srcOrd="4" destOrd="0" parTransId="{86418E92-7807-4321-8087-FFD01D46F20E}" sibTransId="{A9CF4F89-D560-4DA5-A953-8E039CBCC026}"/>
    <dgm:cxn modelId="{AF712F86-4FF7-41C4-A6F3-A4A8BE1557A1}" srcId="{EF3A532A-D686-4465-975C-5DF98BD6CF95}" destId="{55F94E0F-447E-4895-841F-351426A2F57B}" srcOrd="1" destOrd="0" parTransId="{62BD732A-32C4-4BE9-A8BE-28E407604188}" sibTransId="{909A5641-D103-4C58-84B3-C51912D12B22}"/>
    <dgm:cxn modelId="{CB47BF0E-BAF4-41E0-985F-39595DD60767}" type="presOf" srcId="{53D02BD6-0ABD-4A77-B574-9418046EDFE5}" destId="{053C40EE-FDC7-4D8E-8ACE-0716F356B92C}" srcOrd="0" destOrd="0" presId="urn:microsoft.com/office/officeart/2005/8/layout/default#1"/>
    <dgm:cxn modelId="{600A6251-F0DE-4D22-A648-134AC5885C4A}" type="presOf" srcId="{DA739B32-0A2A-4B68-8808-DCB2C1CC8D61}" destId="{21A61C01-8061-4356-AD7C-FC914171421B}" srcOrd="0" destOrd="0" presId="urn:microsoft.com/office/officeart/2005/8/layout/default#1"/>
    <dgm:cxn modelId="{8B98BACC-2863-4493-8BA4-502CB6030680}" type="presParOf" srcId="{6D650FAB-07E8-450A-B2DB-C8AC86C4BA81}" destId="{77359370-1C18-4843-8403-34299EBC0ABE}" srcOrd="0" destOrd="0" presId="urn:microsoft.com/office/officeart/2005/8/layout/default#1"/>
    <dgm:cxn modelId="{CDD3B64B-8D85-4344-A4E3-075152E849C5}" type="presParOf" srcId="{6D650FAB-07E8-450A-B2DB-C8AC86C4BA81}" destId="{F8C47D83-BB87-4E71-A29C-A7C196BFC859}" srcOrd="1" destOrd="0" presId="urn:microsoft.com/office/officeart/2005/8/layout/default#1"/>
    <dgm:cxn modelId="{AC9D707B-0FE9-4702-BBC5-4F78B7612F1D}" type="presParOf" srcId="{6D650FAB-07E8-450A-B2DB-C8AC86C4BA81}" destId="{8F685AA8-91C5-421D-9E9F-2616391C3CAE}" srcOrd="2" destOrd="0" presId="urn:microsoft.com/office/officeart/2005/8/layout/default#1"/>
    <dgm:cxn modelId="{F8C5EAAA-928F-4B18-A82A-BDA90AF85921}" type="presParOf" srcId="{6D650FAB-07E8-450A-B2DB-C8AC86C4BA81}" destId="{E3389536-C470-45B1-B872-17FAD8161781}" srcOrd="3" destOrd="0" presId="urn:microsoft.com/office/officeart/2005/8/layout/default#1"/>
    <dgm:cxn modelId="{6E6295E3-7F46-4157-83A8-49A52CE4A64E}" type="presParOf" srcId="{6D650FAB-07E8-450A-B2DB-C8AC86C4BA81}" destId="{C4935A8C-9DFD-4C10-92AE-DBF43267B9A1}" srcOrd="4" destOrd="0" presId="urn:microsoft.com/office/officeart/2005/8/layout/default#1"/>
    <dgm:cxn modelId="{8A5BF200-77CD-47D2-A5CE-950F9E6AE471}" type="presParOf" srcId="{6D650FAB-07E8-450A-B2DB-C8AC86C4BA81}" destId="{DB50F523-C846-4CE9-A50D-1C90962BCDFC}" srcOrd="5" destOrd="0" presId="urn:microsoft.com/office/officeart/2005/8/layout/default#1"/>
    <dgm:cxn modelId="{FD30638A-88A4-4304-9C65-E4F9061C0F37}" type="presParOf" srcId="{6D650FAB-07E8-450A-B2DB-C8AC86C4BA81}" destId="{053C40EE-FDC7-4D8E-8ACE-0716F356B92C}" srcOrd="6" destOrd="0" presId="urn:microsoft.com/office/officeart/2005/8/layout/default#1"/>
    <dgm:cxn modelId="{D2F3D8EB-F82F-481E-86A6-528903F4FC1E}" type="presParOf" srcId="{6D650FAB-07E8-450A-B2DB-C8AC86C4BA81}" destId="{F53ED5D2-D6C8-451D-8B7B-3B37F1AC6BF1}" srcOrd="7" destOrd="0" presId="urn:microsoft.com/office/officeart/2005/8/layout/default#1"/>
    <dgm:cxn modelId="{DE1FF823-00AA-4049-B03C-0F2C96F1E636}" type="presParOf" srcId="{6D650FAB-07E8-450A-B2DB-C8AC86C4BA81}" destId="{21A61C01-8061-4356-AD7C-FC914171421B}" srcOrd="8" destOrd="0" presId="urn:microsoft.com/office/officeart/2005/8/layout/default#1"/>
    <dgm:cxn modelId="{5E1BB5BD-D33B-48B9-A885-3C963B1B7AEB}" type="presParOf" srcId="{6D650FAB-07E8-450A-B2DB-C8AC86C4BA81}" destId="{0BED215D-8185-4AFB-8766-3A1B8D34F3E7}" srcOrd="9" destOrd="0" presId="urn:microsoft.com/office/officeart/2005/8/layout/default#1"/>
    <dgm:cxn modelId="{9667C719-0823-45B3-B5C0-28146790172D}" type="presParOf" srcId="{6D650FAB-07E8-450A-B2DB-C8AC86C4BA81}" destId="{97EBBB40-2EC6-419C-B360-74E1BCC5BB95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6DE8EF5-3FE7-4118-9A3A-4B17CD3A45A0}" type="doc">
      <dgm:prSet loTypeId="urn:microsoft.com/office/officeart/2005/8/layout/bProcess3" loCatId="process" qsTypeId="urn:microsoft.com/office/officeart/2005/8/quickstyle/simple2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CEE1C140-F098-49C4-B4C2-3C542D587C71}">
      <dgm:prSet/>
      <dgm:spPr/>
      <dgm:t>
        <a:bodyPr/>
        <a:lstStyle/>
        <a:p>
          <a:pPr rtl="0"/>
          <a:r>
            <a:rPr lang="ru-RU" b="1" dirty="0" smtClean="0"/>
            <a:t>Бизнес-анализ управленческих задач с учетом специфики заказчика</a:t>
          </a:r>
          <a:endParaRPr lang="ru-RU" b="1" dirty="0"/>
        </a:p>
      </dgm:t>
    </dgm:pt>
    <dgm:pt modelId="{BB4780B8-2F32-4EE9-BFB2-23FB42B1FF4E}" type="parTrans" cxnId="{C1619532-8D29-437B-8E47-2717865148B5}">
      <dgm:prSet/>
      <dgm:spPr/>
      <dgm:t>
        <a:bodyPr/>
        <a:lstStyle/>
        <a:p>
          <a:endParaRPr lang="ru-RU" b="1"/>
        </a:p>
      </dgm:t>
    </dgm:pt>
    <dgm:pt modelId="{9AA638F7-D628-42F2-9C9E-1897CBFED529}" type="sibTrans" cxnId="{C1619532-8D29-437B-8E47-2717865148B5}">
      <dgm:prSet/>
      <dgm:spPr/>
      <dgm:t>
        <a:bodyPr/>
        <a:lstStyle/>
        <a:p>
          <a:endParaRPr lang="ru-RU" b="1"/>
        </a:p>
      </dgm:t>
    </dgm:pt>
    <dgm:pt modelId="{20D7A7A3-4255-4174-B7E1-C9BFA009940F}">
      <dgm:prSet/>
      <dgm:spPr/>
      <dgm:t>
        <a:bodyPr/>
        <a:lstStyle/>
        <a:p>
          <a:pPr rtl="0"/>
          <a:r>
            <a:rPr lang="ru-RU" b="1" dirty="0" smtClean="0"/>
            <a:t>Анализ архитектуры источников данных</a:t>
          </a:r>
          <a:endParaRPr lang="ru-RU" b="1" dirty="0"/>
        </a:p>
      </dgm:t>
    </dgm:pt>
    <dgm:pt modelId="{1292A849-5253-4A35-8E57-422AD9AC5EF0}" type="parTrans" cxnId="{31434BBE-3046-4689-9085-CEB9B77A3175}">
      <dgm:prSet/>
      <dgm:spPr/>
      <dgm:t>
        <a:bodyPr/>
        <a:lstStyle/>
        <a:p>
          <a:endParaRPr lang="ru-RU" b="1"/>
        </a:p>
      </dgm:t>
    </dgm:pt>
    <dgm:pt modelId="{550EF15B-7BFD-46C3-A2D0-7538787F8A83}" type="sibTrans" cxnId="{31434BBE-3046-4689-9085-CEB9B77A3175}">
      <dgm:prSet/>
      <dgm:spPr/>
      <dgm:t>
        <a:bodyPr/>
        <a:lstStyle/>
        <a:p>
          <a:endParaRPr lang="ru-RU" b="1"/>
        </a:p>
      </dgm:t>
    </dgm:pt>
    <dgm:pt modelId="{8FC03D03-8EB2-4B77-8249-ADA51D9B4DA0}">
      <dgm:prSet/>
      <dgm:spPr/>
      <dgm:t>
        <a:bodyPr/>
        <a:lstStyle/>
        <a:p>
          <a:pPr rtl="0"/>
          <a:r>
            <a:rPr lang="ru-RU" b="1" dirty="0" smtClean="0"/>
            <a:t>Развертывание инфраструктуры</a:t>
          </a:r>
          <a:endParaRPr lang="ru-RU" b="1" dirty="0"/>
        </a:p>
      </dgm:t>
    </dgm:pt>
    <dgm:pt modelId="{5335EBEE-CC7E-4738-A513-CD54DBE3F30B}" type="parTrans" cxnId="{F2871C11-E5B2-4858-A07D-9B03BEC53E20}">
      <dgm:prSet/>
      <dgm:spPr/>
      <dgm:t>
        <a:bodyPr/>
        <a:lstStyle/>
        <a:p>
          <a:endParaRPr lang="ru-RU" b="1"/>
        </a:p>
      </dgm:t>
    </dgm:pt>
    <dgm:pt modelId="{35AA7761-43EA-4FCC-8262-1116FA78F25D}" type="sibTrans" cxnId="{F2871C11-E5B2-4858-A07D-9B03BEC53E20}">
      <dgm:prSet/>
      <dgm:spPr/>
      <dgm:t>
        <a:bodyPr/>
        <a:lstStyle/>
        <a:p>
          <a:endParaRPr lang="ru-RU" b="1"/>
        </a:p>
      </dgm:t>
    </dgm:pt>
    <dgm:pt modelId="{BC89B6F1-389F-43EB-BB1C-7C4A979E7178}">
      <dgm:prSet/>
      <dgm:spPr/>
      <dgm:t>
        <a:bodyPr/>
        <a:lstStyle/>
        <a:p>
          <a:pPr rtl="0"/>
          <a:r>
            <a:rPr lang="ru-RU" b="1" dirty="0" smtClean="0"/>
            <a:t>Разработка SQL-запросов, ETL, адаптация структуры БД и витрин BI.</a:t>
          </a:r>
          <a:r>
            <a:rPr lang="en-US" b="1" dirty="0" smtClean="0"/>
            <a:t>Q</a:t>
          </a:r>
          <a:r>
            <a:rPr lang="ru-RU" b="1" dirty="0" err="1" smtClean="0"/>
            <a:t>ube</a:t>
          </a:r>
          <a:endParaRPr lang="ru-RU" b="1" dirty="0"/>
        </a:p>
      </dgm:t>
    </dgm:pt>
    <dgm:pt modelId="{6126454F-32EC-4629-BA1A-0604DC2D2ADF}" type="parTrans" cxnId="{44F7732B-3B57-450E-8150-D67253DE6583}">
      <dgm:prSet/>
      <dgm:spPr/>
      <dgm:t>
        <a:bodyPr/>
        <a:lstStyle/>
        <a:p>
          <a:endParaRPr lang="ru-RU" b="1"/>
        </a:p>
      </dgm:t>
    </dgm:pt>
    <dgm:pt modelId="{011A91B4-9994-49D3-B65A-64C0191C83B6}" type="sibTrans" cxnId="{44F7732B-3B57-450E-8150-D67253DE6583}">
      <dgm:prSet/>
      <dgm:spPr/>
      <dgm:t>
        <a:bodyPr/>
        <a:lstStyle/>
        <a:p>
          <a:endParaRPr lang="ru-RU" b="1"/>
        </a:p>
      </dgm:t>
    </dgm:pt>
    <dgm:pt modelId="{BA9F744E-4FE2-4770-B884-AAA63C207C92}">
      <dgm:prSet/>
      <dgm:spPr/>
      <dgm:t>
        <a:bodyPr/>
        <a:lstStyle/>
        <a:p>
          <a:pPr rtl="0"/>
          <a:r>
            <a:rPr lang="ru-RU" b="1" dirty="0" smtClean="0"/>
            <a:t>Обеспечение качества данных: выверка, корректировка выгрузок, реконсиляция</a:t>
          </a:r>
          <a:endParaRPr lang="ru-RU" b="1" dirty="0"/>
        </a:p>
      </dgm:t>
    </dgm:pt>
    <dgm:pt modelId="{14CD3B5B-C150-4741-86A1-69A5520BA7B6}" type="parTrans" cxnId="{E4468806-894C-4979-9AB2-FD7BC5F749A0}">
      <dgm:prSet/>
      <dgm:spPr/>
      <dgm:t>
        <a:bodyPr/>
        <a:lstStyle/>
        <a:p>
          <a:endParaRPr lang="ru-RU" b="1"/>
        </a:p>
      </dgm:t>
    </dgm:pt>
    <dgm:pt modelId="{6379213F-8077-4072-9BEA-8E40FCB75201}" type="sibTrans" cxnId="{E4468806-894C-4979-9AB2-FD7BC5F749A0}">
      <dgm:prSet/>
      <dgm:spPr/>
      <dgm:t>
        <a:bodyPr/>
        <a:lstStyle/>
        <a:p>
          <a:endParaRPr lang="ru-RU" b="1"/>
        </a:p>
      </dgm:t>
    </dgm:pt>
    <dgm:pt modelId="{EBF63022-A673-499D-A184-E33F480F8032}">
      <dgm:prSet/>
      <dgm:spPr/>
      <dgm:t>
        <a:bodyPr/>
        <a:lstStyle/>
        <a:p>
          <a:pPr rtl="0"/>
          <a:r>
            <a:rPr lang="ru-RU" b="1" dirty="0" smtClean="0"/>
            <a:t>Обогащение данных новыми атрибутами на базе ассоциаторов</a:t>
          </a:r>
          <a:endParaRPr lang="ru-RU" b="1" dirty="0"/>
        </a:p>
      </dgm:t>
    </dgm:pt>
    <dgm:pt modelId="{C5CAA3A7-5DA9-4165-B0FD-3510814DD5D7}" type="parTrans" cxnId="{63AA152F-4953-4A89-B749-E24708CB5C85}">
      <dgm:prSet/>
      <dgm:spPr/>
      <dgm:t>
        <a:bodyPr/>
        <a:lstStyle/>
        <a:p>
          <a:endParaRPr lang="ru-RU" b="1"/>
        </a:p>
      </dgm:t>
    </dgm:pt>
    <dgm:pt modelId="{6704FC9B-7B34-48DC-AA57-D55FC3C1B31B}" type="sibTrans" cxnId="{63AA152F-4953-4A89-B749-E24708CB5C85}">
      <dgm:prSet/>
      <dgm:spPr/>
      <dgm:t>
        <a:bodyPr/>
        <a:lstStyle/>
        <a:p>
          <a:endParaRPr lang="ru-RU" b="1"/>
        </a:p>
      </dgm:t>
    </dgm:pt>
    <dgm:pt modelId="{F614E82D-F4BF-4DF0-A3AD-6BBA079FCD5D}">
      <dgm:prSet/>
      <dgm:spPr/>
      <dgm:t>
        <a:bodyPr/>
        <a:lstStyle/>
        <a:p>
          <a:pPr rtl="0"/>
          <a:r>
            <a:rPr lang="ru-RU" b="1" dirty="0" smtClean="0"/>
            <a:t>Решение </a:t>
          </a:r>
          <a:r>
            <a:rPr lang="ru-RU" b="1" dirty="0" err="1" smtClean="0"/>
            <a:t>бизнес-задачи</a:t>
          </a:r>
          <a:r>
            <a:rPr lang="ru-RU" b="1" dirty="0" smtClean="0"/>
            <a:t> на введённой в эксплуатацию витрине и постоянно актуализируемом ХД</a:t>
          </a:r>
          <a:endParaRPr lang="ru-RU" b="1" dirty="0"/>
        </a:p>
      </dgm:t>
    </dgm:pt>
    <dgm:pt modelId="{26676988-CEDA-49C8-814B-051FF9575F5C}" type="parTrans" cxnId="{18E8CBD6-FA34-4C93-8CA6-376706E6957E}">
      <dgm:prSet/>
      <dgm:spPr/>
      <dgm:t>
        <a:bodyPr/>
        <a:lstStyle/>
        <a:p>
          <a:endParaRPr lang="ru-RU" b="1"/>
        </a:p>
      </dgm:t>
    </dgm:pt>
    <dgm:pt modelId="{BFC3FBFE-FDCF-4904-AAC8-2B0CAE9BA650}" type="sibTrans" cxnId="{18E8CBD6-FA34-4C93-8CA6-376706E6957E}">
      <dgm:prSet/>
      <dgm:spPr/>
      <dgm:t>
        <a:bodyPr/>
        <a:lstStyle/>
        <a:p>
          <a:endParaRPr lang="ru-RU" b="1"/>
        </a:p>
      </dgm:t>
    </dgm:pt>
    <dgm:pt modelId="{D3A1635D-389A-4259-B69D-BCA83EB44AB8}" type="pres">
      <dgm:prSet presAssocID="{76DE8EF5-3FE7-4118-9A3A-4B17CD3A45A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32F5551-7F62-4E61-BBFE-5AEBAA3CA1C0}" type="pres">
      <dgm:prSet presAssocID="{CEE1C140-F098-49C4-B4C2-3C542D587C71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B44155A-232E-4CEE-B546-310CD548D6A2}" type="pres">
      <dgm:prSet presAssocID="{9AA638F7-D628-42F2-9C9E-1897CBFED529}" presName="sibTrans" presStyleLbl="sibTrans1D1" presStyleIdx="0" presStyleCnt="6"/>
      <dgm:spPr/>
      <dgm:t>
        <a:bodyPr/>
        <a:lstStyle/>
        <a:p>
          <a:endParaRPr lang="en-GB"/>
        </a:p>
      </dgm:t>
    </dgm:pt>
    <dgm:pt modelId="{1539AED4-C666-4423-B3AD-E3C9682B5416}" type="pres">
      <dgm:prSet presAssocID="{9AA638F7-D628-42F2-9C9E-1897CBFED529}" presName="connectorText" presStyleLbl="sibTrans1D1" presStyleIdx="0" presStyleCnt="6"/>
      <dgm:spPr/>
      <dgm:t>
        <a:bodyPr/>
        <a:lstStyle/>
        <a:p>
          <a:endParaRPr lang="en-GB"/>
        </a:p>
      </dgm:t>
    </dgm:pt>
    <dgm:pt modelId="{62468BC1-C0D7-41E4-A931-E823837AAA86}" type="pres">
      <dgm:prSet presAssocID="{20D7A7A3-4255-4174-B7E1-C9BFA009940F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4CC7A5-EAEA-4EC6-8CC5-B35918BC9253}" type="pres">
      <dgm:prSet presAssocID="{550EF15B-7BFD-46C3-A2D0-7538787F8A83}" presName="sibTrans" presStyleLbl="sibTrans1D1" presStyleIdx="1" presStyleCnt="6"/>
      <dgm:spPr/>
      <dgm:t>
        <a:bodyPr/>
        <a:lstStyle/>
        <a:p>
          <a:endParaRPr lang="en-GB"/>
        </a:p>
      </dgm:t>
    </dgm:pt>
    <dgm:pt modelId="{7ED69083-6C18-4DFB-A8DB-53197BEF8B3A}" type="pres">
      <dgm:prSet presAssocID="{550EF15B-7BFD-46C3-A2D0-7538787F8A83}" presName="connectorText" presStyleLbl="sibTrans1D1" presStyleIdx="1" presStyleCnt="6"/>
      <dgm:spPr/>
      <dgm:t>
        <a:bodyPr/>
        <a:lstStyle/>
        <a:p>
          <a:endParaRPr lang="en-GB"/>
        </a:p>
      </dgm:t>
    </dgm:pt>
    <dgm:pt modelId="{FCE0CF37-AFEC-4C4A-89E7-400EBF6D50D8}" type="pres">
      <dgm:prSet presAssocID="{8FC03D03-8EB2-4B77-8249-ADA51D9B4DA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F4D23D0-B8F5-4116-86E3-141AB3E45DBC}" type="pres">
      <dgm:prSet presAssocID="{35AA7761-43EA-4FCC-8262-1116FA78F25D}" presName="sibTrans" presStyleLbl="sibTrans1D1" presStyleIdx="2" presStyleCnt="6"/>
      <dgm:spPr/>
      <dgm:t>
        <a:bodyPr/>
        <a:lstStyle/>
        <a:p>
          <a:endParaRPr lang="en-GB"/>
        </a:p>
      </dgm:t>
    </dgm:pt>
    <dgm:pt modelId="{1D866162-04BB-4A26-A2E8-DD5644977579}" type="pres">
      <dgm:prSet presAssocID="{35AA7761-43EA-4FCC-8262-1116FA78F25D}" presName="connectorText" presStyleLbl="sibTrans1D1" presStyleIdx="2" presStyleCnt="6"/>
      <dgm:spPr/>
      <dgm:t>
        <a:bodyPr/>
        <a:lstStyle/>
        <a:p>
          <a:endParaRPr lang="en-GB"/>
        </a:p>
      </dgm:t>
    </dgm:pt>
    <dgm:pt modelId="{573B2998-BB6F-4095-9443-AD43926F844A}" type="pres">
      <dgm:prSet presAssocID="{BC89B6F1-389F-43EB-BB1C-7C4A979E7178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5814CBC-9FCB-4377-B5A7-CD7B72E371CB}" type="pres">
      <dgm:prSet presAssocID="{011A91B4-9994-49D3-B65A-64C0191C83B6}" presName="sibTrans" presStyleLbl="sibTrans1D1" presStyleIdx="3" presStyleCnt="6"/>
      <dgm:spPr/>
      <dgm:t>
        <a:bodyPr/>
        <a:lstStyle/>
        <a:p>
          <a:endParaRPr lang="en-GB"/>
        </a:p>
      </dgm:t>
    </dgm:pt>
    <dgm:pt modelId="{640EA1EB-5A9B-49C9-ACC3-7554BA9DD0BB}" type="pres">
      <dgm:prSet presAssocID="{011A91B4-9994-49D3-B65A-64C0191C83B6}" presName="connectorText" presStyleLbl="sibTrans1D1" presStyleIdx="3" presStyleCnt="6"/>
      <dgm:spPr/>
      <dgm:t>
        <a:bodyPr/>
        <a:lstStyle/>
        <a:p>
          <a:endParaRPr lang="en-GB"/>
        </a:p>
      </dgm:t>
    </dgm:pt>
    <dgm:pt modelId="{932E87D2-99EA-47DC-AA08-FF01A5444285}" type="pres">
      <dgm:prSet presAssocID="{BA9F744E-4FE2-4770-B884-AAA63C207C92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5EA3C73-F021-4663-81B0-7DA183ECFEA4}" type="pres">
      <dgm:prSet presAssocID="{6379213F-8077-4072-9BEA-8E40FCB75201}" presName="sibTrans" presStyleLbl="sibTrans1D1" presStyleIdx="4" presStyleCnt="6"/>
      <dgm:spPr/>
      <dgm:t>
        <a:bodyPr/>
        <a:lstStyle/>
        <a:p>
          <a:endParaRPr lang="en-GB"/>
        </a:p>
      </dgm:t>
    </dgm:pt>
    <dgm:pt modelId="{24CCCEDB-A57A-4272-A99B-B1C86F2D1486}" type="pres">
      <dgm:prSet presAssocID="{6379213F-8077-4072-9BEA-8E40FCB75201}" presName="connectorText" presStyleLbl="sibTrans1D1" presStyleIdx="4" presStyleCnt="6"/>
      <dgm:spPr/>
      <dgm:t>
        <a:bodyPr/>
        <a:lstStyle/>
        <a:p>
          <a:endParaRPr lang="en-GB"/>
        </a:p>
      </dgm:t>
    </dgm:pt>
    <dgm:pt modelId="{787EE5FD-501C-41A9-B401-1D7D7985863A}" type="pres">
      <dgm:prSet presAssocID="{EBF63022-A673-499D-A184-E33F480F8032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CEAEF92-E5FA-4D18-B0D0-F1032A507094}" type="pres">
      <dgm:prSet presAssocID="{6704FC9B-7B34-48DC-AA57-D55FC3C1B31B}" presName="sibTrans" presStyleLbl="sibTrans1D1" presStyleIdx="5" presStyleCnt="6"/>
      <dgm:spPr/>
      <dgm:t>
        <a:bodyPr/>
        <a:lstStyle/>
        <a:p>
          <a:endParaRPr lang="en-GB"/>
        </a:p>
      </dgm:t>
    </dgm:pt>
    <dgm:pt modelId="{C8B920B4-2F17-49D9-88CB-EEFBE6C1C6C0}" type="pres">
      <dgm:prSet presAssocID="{6704FC9B-7B34-48DC-AA57-D55FC3C1B31B}" presName="connectorText" presStyleLbl="sibTrans1D1" presStyleIdx="5" presStyleCnt="6"/>
      <dgm:spPr/>
      <dgm:t>
        <a:bodyPr/>
        <a:lstStyle/>
        <a:p>
          <a:endParaRPr lang="en-GB"/>
        </a:p>
      </dgm:t>
    </dgm:pt>
    <dgm:pt modelId="{2D010421-76BD-45F6-9B04-38CCF852E4B9}" type="pres">
      <dgm:prSet presAssocID="{F614E82D-F4BF-4DF0-A3AD-6BBA079FCD5D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4468806-894C-4979-9AB2-FD7BC5F749A0}" srcId="{76DE8EF5-3FE7-4118-9A3A-4B17CD3A45A0}" destId="{BA9F744E-4FE2-4770-B884-AAA63C207C92}" srcOrd="4" destOrd="0" parTransId="{14CD3B5B-C150-4741-86A1-69A5520BA7B6}" sibTransId="{6379213F-8077-4072-9BEA-8E40FCB75201}"/>
    <dgm:cxn modelId="{DCADA73F-4CE7-4BE6-A23D-4A37B5719DB2}" type="presOf" srcId="{CEE1C140-F098-49C4-B4C2-3C542D587C71}" destId="{F32F5551-7F62-4E61-BBFE-5AEBAA3CA1C0}" srcOrd="0" destOrd="0" presId="urn:microsoft.com/office/officeart/2005/8/layout/bProcess3"/>
    <dgm:cxn modelId="{67A2A267-4F55-453A-88EB-30737E81871C}" type="presOf" srcId="{20D7A7A3-4255-4174-B7E1-C9BFA009940F}" destId="{62468BC1-C0D7-41E4-A931-E823837AAA86}" srcOrd="0" destOrd="0" presId="urn:microsoft.com/office/officeart/2005/8/layout/bProcess3"/>
    <dgm:cxn modelId="{DC2D08E5-1740-482A-9480-0FA2F23B9E9B}" type="presOf" srcId="{550EF15B-7BFD-46C3-A2D0-7538787F8A83}" destId="{D54CC7A5-EAEA-4EC6-8CC5-B35918BC9253}" srcOrd="0" destOrd="0" presId="urn:microsoft.com/office/officeart/2005/8/layout/bProcess3"/>
    <dgm:cxn modelId="{20E6E210-E94E-4A4E-A21A-036E97B9BD34}" type="presOf" srcId="{550EF15B-7BFD-46C3-A2D0-7538787F8A83}" destId="{7ED69083-6C18-4DFB-A8DB-53197BEF8B3A}" srcOrd="1" destOrd="0" presId="urn:microsoft.com/office/officeart/2005/8/layout/bProcess3"/>
    <dgm:cxn modelId="{63AA152F-4953-4A89-B749-E24708CB5C85}" srcId="{76DE8EF5-3FE7-4118-9A3A-4B17CD3A45A0}" destId="{EBF63022-A673-499D-A184-E33F480F8032}" srcOrd="5" destOrd="0" parTransId="{C5CAA3A7-5DA9-4165-B0FD-3510814DD5D7}" sibTransId="{6704FC9B-7B34-48DC-AA57-D55FC3C1B31B}"/>
    <dgm:cxn modelId="{E686EE99-D7AB-43B1-B628-FA9164035776}" type="presOf" srcId="{F614E82D-F4BF-4DF0-A3AD-6BBA079FCD5D}" destId="{2D010421-76BD-45F6-9B04-38CCF852E4B9}" srcOrd="0" destOrd="0" presId="urn:microsoft.com/office/officeart/2005/8/layout/bProcess3"/>
    <dgm:cxn modelId="{3ADCE05A-27B7-443A-94AF-EC9B7F3220EC}" type="presOf" srcId="{35AA7761-43EA-4FCC-8262-1116FA78F25D}" destId="{1D866162-04BB-4A26-A2E8-DD5644977579}" srcOrd="1" destOrd="0" presId="urn:microsoft.com/office/officeart/2005/8/layout/bProcess3"/>
    <dgm:cxn modelId="{5E88BE82-B7D8-4F1F-9FC2-75E94D9149EB}" type="presOf" srcId="{6379213F-8077-4072-9BEA-8E40FCB75201}" destId="{75EA3C73-F021-4663-81B0-7DA183ECFEA4}" srcOrd="0" destOrd="0" presId="urn:microsoft.com/office/officeart/2005/8/layout/bProcess3"/>
    <dgm:cxn modelId="{FA6A872A-1A85-4891-B2B2-F22C1B4B130A}" type="presOf" srcId="{BA9F744E-4FE2-4770-B884-AAA63C207C92}" destId="{932E87D2-99EA-47DC-AA08-FF01A5444285}" srcOrd="0" destOrd="0" presId="urn:microsoft.com/office/officeart/2005/8/layout/bProcess3"/>
    <dgm:cxn modelId="{A495541F-84D2-4A57-A433-1AFAEB5DC41D}" type="presOf" srcId="{BC89B6F1-389F-43EB-BB1C-7C4A979E7178}" destId="{573B2998-BB6F-4095-9443-AD43926F844A}" srcOrd="0" destOrd="0" presId="urn:microsoft.com/office/officeart/2005/8/layout/bProcess3"/>
    <dgm:cxn modelId="{C1619532-8D29-437B-8E47-2717865148B5}" srcId="{76DE8EF5-3FE7-4118-9A3A-4B17CD3A45A0}" destId="{CEE1C140-F098-49C4-B4C2-3C542D587C71}" srcOrd="0" destOrd="0" parTransId="{BB4780B8-2F32-4EE9-BFB2-23FB42B1FF4E}" sibTransId="{9AA638F7-D628-42F2-9C9E-1897CBFED529}"/>
    <dgm:cxn modelId="{7D59AB3B-1599-415C-A576-AC2D0D935911}" type="presOf" srcId="{011A91B4-9994-49D3-B65A-64C0191C83B6}" destId="{55814CBC-9FCB-4377-B5A7-CD7B72E371CB}" srcOrd="0" destOrd="0" presId="urn:microsoft.com/office/officeart/2005/8/layout/bProcess3"/>
    <dgm:cxn modelId="{EFF6A48A-44A7-4A89-B60C-169303CA327D}" type="presOf" srcId="{8FC03D03-8EB2-4B77-8249-ADA51D9B4DA0}" destId="{FCE0CF37-AFEC-4C4A-89E7-400EBF6D50D8}" srcOrd="0" destOrd="0" presId="urn:microsoft.com/office/officeart/2005/8/layout/bProcess3"/>
    <dgm:cxn modelId="{18E8CBD6-FA34-4C93-8CA6-376706E6957E}" srcId="{76DE8EF5-3FE7-4118-9A3A-4B17CD3A45A0}" destId="{F614E82D-F4BF-4DF0-A3AD-6BBA079FCD5D}" srcOrd="6" destOrd="0" parTransId="{26676988-CEDA-49C8-814B-051FF9575F5C}" sibTransId="{BFC3FBFE-FDCF-4904-AAC8-2B0CAE9BA650}"/>
    <dgm:cxn modelId="{4BB5F7FB-826F-4FC7-9467-8D1CC4CB22E3}" type="presOf" srcId="{9AA638F7-D628-42F2-9C9E-1897CBFED529}" destId="{1539AED4-C666-4423-B3AD-E3C9682B5416}" srcOrd="1" destOrd="0" presId="urn:microsoft.com/office/officeart/2005/8/layout/bProcess3"/>
    <dgm:cxn modelId="{F2871C11-E5B2-4858-A07D-9B03BEC53E20}" srcId="{76DE8EF5-3FE7-4118-9A3A-4B17CD3A45A0}" destId="{8FC03D03-8EB2-4B77-8249-ADA51D9B4DA0}" srcOrd="2" destOrd="0" parTransId="{5335EBEE-CC7E-4738-A513-CD54DBE3F30B}" sibTransId="{35AA7761-43EA-4FCC-8262-1116FA78F25D}"/>
    <dgm:cxn modelId="{E60B4795-046D-452F-9405-53546F0DD7A1}" type="presOf" srcId="{9AA638F7-D628-42F2-9C9E-1897CBFED529}" destId="{2B44155A-232E-4CEE-B546-310CD548D6A2}" srcOrd="0" destOrd="0" presId="urn:microsoft.com/office/officeart/2005/8/layout/bProcess3"/>
    <dgm:cxn modelId="{44594A2F-5381-4255-9192-F1AD3599D492}" type="presOf" srcId="{6704FC9B-7B34-48DC-AA57-D55FC3C1B31B}" destId="{3CEAEF92-E5FA-4D18-B0D0-F1032A507094}" srcOrd="0" destOrd="0" presId="urn:microsoft.com/office/officeart/2005/8/layout/bProcess3"/>
    <dgm:cxn modelId="{44F7732B-3B57-450E-8150-D67253DE6583}" srcId="{76DE8EF5-3FE7-4118-9A3A-4B17CD3A45A0}" destId="{BC89B6F1-389F-43EB-BB1C-7C4A979E7178}" srcOrd="3" destOrd="0" parTransId="{6126454F-32EC-4629-BA1A-0604DC2D2ADF}" sibTransId="{011A91B4-9994-49D3-B65A-64C0191C83B6}"/>
    <dgm:cxn modelId="{D0E1A2AC-BBA5-49A7-ADE9-829F84E16EEC}" type="presOf" srcId="{76DE8EF5-3FE7-4118-9A3A-4B17CD3A45A0}" destId="{D3A1635D-389A-4259-B69D-BCA83EB44AB8}" srcOrd="0" destOrd="0" presId="urn:microsoft.com/office/officeart/2005/8/layout/bProcess3"/>
    <dgm:cxn modelId="{0659C0D6-6DC5-4F98-8E58-6CB426E56425}" type="presOf" srcId="{6379213F-8077-4072-9BEA-8E40FCB75201}" destId="{24CCCEDB-A57A-4272-A99B-B1C86F2D1486}" srcOrd="1" destOrd="0" presId="urn:microsoft.com/office/officeart/2005/8/layout/bProcess3"/>
    <dgm:cxn modelId="{7B3C9909-DB31-46B1-8B1D-9CA6C50168F9}" type="presOf" srcId="{6704FC9B-7B34-48DC-AA57-D55FC3C1B31B}" destId="{C8B920B4-2F17-49D9-88CB-EEFBE6C1C6C0}" srcOrd="1" destOrd="0" presId="urn:microsoft.com/office/officeart/2005/8/layout/bProcess3"/>
    <dgm:cxn modelId="{EDF124B6-2429-4D1A-AB0D-A63FB1597237}" type="presOf" srcId="{EBF63022-A673-499D-A184-E33F480F8032}" destId="{787EE5FD-501C-41A9-B401-1D7D7985863A}" srcOrd="0" destOrd="0" presId="urn:microsoft.com/office/officeart/2005/8/layout/bProcess3"/>
    <dgm:cxn modelId="{2CC15D6C-9519-40F9-93CE-90113B5F91DA}" type="presOf" srcId="{35AA7761-43EA-4FCC-8262-1116FA78F25D}" destId="{4F4D23D0-B8F5-4116-86E3-141AB3E45DBC}" srcOrd="0" destOrd="0" presId="urn:microsoft.com/office/officeart/2005/8/layout/bProcess3"/>
    <dgm:cxn modelId="{31434BBE-3046-4689-9085-CEB9B77A3175}" srcId="{76DE8EF5-3FE7-4118-9A3A-4B17CD3A45A0}" destId="{20D7A7A3-4255-4174-B7E1-C9BFA009940F}" srcOrd="1" destOrd="0" parTransId="{1292A849-5253-4A35-8E57-422AD9AC5EF0}" sibTransId="{550EF15B-7BFD-46C3-A2D0-7538787F8A83}"/>
    <dgm:cxn modelId="{C72E545C-42C2-49D2-B925-DBF765DFCCBD}" type="presOf" srcId="{011A91B4-9994-49D3-B65A-64C0191C83B6}" destId="{640EA1EB-5A9B-49C9-ACC3-7554BA9DD0BB}" srcOrd="1" destOrd="0" presId="urn:microsoft.com/office/officeart/2005/8/layout/bProcess3"/>
    <dgm:cxn modelId="{26857CAC-3E32-477B-B019-1DEFD67F69C3}" type="presParOf" srcId="{D3A1635D-389A-4259-B69D-BCA83EB44AB8}" destId="{F32F5551-7F62-4E61-BBFE-5AEBAA3CA1C0}" srcOrd="0" destOrd="0" presId="urn:microsoft.com/office/officeart/2005/8/layout/bProcess3"/>
    <dgm:cxn modelId="{EAD0F298-2CBD-48AD-8C5B-4FC752BC7AF2}" type="presParOf" srcId="{D3A1635D-389A-4259-B69D-BCA83EB44AB8}" destId="{2B44155A-232E-4CEE-B546-310CD548D6A2}" srcOrd="1" destOrd="0" presId="urn:microsoft.com/office/officeart/2005/8/layout/bProcess3"/>
    <dgm:cxn modelId="{DFBC7412-B1F0-4E2B-8764-1745D3518976}" type="presParOf" srcId="{2B44155A-232E-4CEE-B546-310CD548D6A2}" destId="{1539AED4-C666-4423-B3AD-E3C9682B5416}" srcOrd="0" destOrd="0" presId="urn:microsoft.com/office/officeart/2005/8/layout/bProcess3"/>
    <dgm:cxn modelId="{E4FD23BE-050C-446F-A091-10AB568165B6}" type="presParOf" srcId="{D3A1635D-389A-4259-B69D-BCA83EB44AB8}" destId="{62468BC1-C0D7-41E4-A931-E823837AAA86}" srcOrd="2" destOrd="0" presId="urn:microsoft.com/office/officeart/2005/8/layout/bProcess3"/>
    <dgm:cxn modelId="{656B499F-E6BD-4922-8BF2-86F8B8C07DF7}" type="presParOf" srcId="{D3A1635D-389A-4259-B69D-BCA83EB44AB8}" destId="{D54CC7A5-EAEA-4EC6-8CC5-B35918BC9253}" srcOrd="3" destOrd="0" presId="urn:microsoft.com/office/officeart/2005/8/layout/bProcess3"/>
    <dgm:cxn modelId="{1CB9F24A-329D-4273-BED1-B55DBF18A79C}" type="presParOf" srcId="{D54CC7A5-EAEA-4EC6-8CC5-B35918BC9253}" destId="{7ED69083-6C18-4DFB-A8DB-53197BEF8B3A}" srcOrd="0" destOrd="0" presId="urn:microsoft.com/office/officeart/2005/8/layout/bProcess3"/>
    <dgm:cxn modelId="{8B6A9667-3C52-497E-AFB3-81DCC9A1E0F1}" type="presParOf" srcId="{D3A1635D-389A-4259-B69D-BCA83EB44AB8}" destId="{FCE0CF37-AFEC-4C4A-89E7-400EBF6D50D8}" srcOrd="4" destOrd="0" presId="urn:microsoft.com/office/officeart/2005/8/layout/bProcess3"/>
    <dgm:cxn modelId="{97B5A679-642C-4C0A-9BA9-D598CF8BADEE}" type="presParOf" srcId="{D3A1635D-389A-4259-B69D-BCA83EB44AB8}" destId="{4F4D23D0-B8F5-4116-86E3-141AB3E45DBC}" srcOrd="5" destOrd="0" presId="urn:microsoft.com/office/officeart/2005/8/layout/bProcess3"/>
    <dgm:cxn modelId="{DD627528-4AFD-40F5-BC64-1C94224A91D5}" type="presParOf" srcId="{4F4D23D0-B8F5-4116-86E3-141AB3E45DBC}" destId="{1D866162-04BB-4A26-A2E8-DD5644977579}" srcOrd="0" destOrd="0" presId="urn:microsoft.com/office/officeart/2005/8/layout/bProcess3"/>
    <dgm:cxn modelId="{EAA270E0-4180-4C8B-9509-2D050C95A8FD}" type="presParOf" srcId="{D3A1635D-389A-4259-B69D-BCA83EB44AB8}" destId="{573B2998-BB6F-4095-9443-AD43926F844A}" srcOrd="6" destOrd="0" presId="urn:microsoft.com/office/officeart/2005/8/layout/bProcess3"/>
    <dgm:cxn modelId="{73FAB37D-BCF6-48DA-9F7F-4CFCAE9D86D7}" type="presParOf" srcId="{D3A1635D-389A-4259-B69D-BCA83EB44AB8}" destId="{55814CBC-9FCB-4377-B5A7-CD7B72E371CB}" srcOrd="7" destOrd="0" presId="urn:microsoft.com/office/officeart/2005/8/layout/bProcess3"/>
    <dgm:cxn modelId="{4D4C1B9C-F69F-4F04-9A4F-B1C5751AEFC4}" type="presParOf" srcId="{55814CBC-9FCB-4377-B5A7-CD7B72E371CB}" destId="{640EA1EB-5A9B-49C9-ACC3-7554BA9DD0BB}" srcOrd="0" destOrd="0" presId="urn:microsoft.com/office/officeart/2005/8/layout/bProcess3"/>
    <dgm:cxn modelId="{AE73C45B-588C-46F2-AB79-E795BD30BAB3}" type="presParOf" srcId="{D3A1635D-389A-4259-B69D-BCA83EB44AB8}" destId="{932E87D2-99EA-47DC-AA08-FF01A5444285}" srcOrd="8" destOrd="0" presId="urn:microsoft.com/office/officeart/2005/8/layout/bProcess3"/>
    <dgm:cxn modelId="{A72F102B-BDF7-40F2-BFA8-51357F12DC09}" type="presParOf" srcId="{D3A1635D-389A-4259-B69D-BCA83EB44AB8}" destId="{75EA3C73-F021-4663-81B0-7DA183ECFEA4}" srcOrd="9" destOrd="0" presId="urn:microsoft.com/office/officeart/2005/8/layout/bProcess3"/>
    <dgm:cxn modelId="{DA41765C-980F-4A9D-A1E4-06733E677B2C}" type="presParOf" srcId="{75EA3C73-F021-4663-81B0-7DA183ECFEA4}" destId="{24CCCEDB-A57A-4272-A99B-B1C86F2D1486}" srcOrd="0" destOrd="0" presId="urn:microsoft.com/office/officeart/2005/8/layout/bProcess3"/>
    <dgm:cxn modelId="{4A76A18F-4EE5-4C3E-A1A8-3F6B4A8582FC}" type="presParOf" srcId="{D3A1635D-389A-4259-B69D-BCA83EB44AB8}" destId="{787EE5FD-501C-41A9-B401-1D7D7985863A}" srcOrd="10" destOrd="0" presId="urn:microsoft.com/office/officeart/2005/8/layout/bProcess3"/>
    <dgm:cxn modelId="{5AAC5276-5AE9-461B-9FA0-3E23E971B92E}" type="presParOf" srcId="{D3A1635D-389A-4259-B69D-BCA83EB44AB8}" destId="{3CEAEF92-E5FA-4D18-B0D0-F1032A507094}" srcOrd="11" destOrd="0" presId="urn:microsoft.com/office/officeart/2005/8/layout/bProcess3"/>
    <dgm:cxn modelId="{60C9358D-C956-411A-A393-A823B6B5F15F}" type="presParOf" srcId="{3CEAEF92-E5FA-4D18-B0D0-F1032A507094}" destId="{C8B920B4-2F17-49D9-88CB-EEFBE6C1C6C0}" srcOrd="0" destOrd="0" presId="urn:microsoft.com/office/officeart/2005/8/layout/bProcess3"/>
    <dgm:cxn modelId="{52CF6F2D-0B49-4A4D-9B88-5337A642420C}" type="presParOf" srcId="{D3A1635D-389A-4259-B69D-BCA83EB44AB8}" destId="{2D010421-76BD-45F6-9B04-38CCF852E4B9}" srcOrd="12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359370-1C18-4843-8403-34299EBC0ABE}">
      <dsp:nvSpPr>
        <dsp:cNvPr id="0" name=""/>
        <dsp:cNvSpPr/>
      </dsp:nvSpPr>
      <dsp:spPr>
        <a:xfrm>
          <a:off x="585" y="468874"/>
          <a:ext cx="2282383" cy="136942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9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2000"/>
                <a:satMod val="125000"/>
                <a:lumMod val="74000"/>
              </a:schemeClr>
            </a:gs>
          </a:gsLst>
          <a:lin ang="5400000" scaled="0"/>
        </a:gradFill>
        <a:ln>
          <a:noFill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Построение хранилищ данных</a:t>
          </a:r>
          <a:endParaRPr lang="en-US" sz="2200" b="1" kern="1200" dirty="0" smtClean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sp:txBody>
      <dsp:txXfrm>
        <a:off x="585" y="468874"/>
        <a:ext cx="2282383" cy="1369429"/>
      </dsp:txXfrm>
    </dsp:sp>
    <dsp:sp modelId="{8F685AA8-91C5-421D-9E9F-2616391C3CAE}">
      <dsp:nvSpPr>
        <dsp:cNvPr id="0" name=""/>
        <dsp:cNvSpPr/>
      </dsp:nvSpPr>
      <dsp:spPr>
        <a:xfrm>
          <a:off x="0" y="2054318"/>
          <a:ext cx="2282383" cy="1369429"/>
        </a:xfrm>
        <a:prstGeom prst="rect">
          <a:avLst/>
        </a:prstGeom>
        <a:gradFill rotWithShape="1">
          <a:gsLst>
            <a:gs pos="0">
              <a:schemeClr val="accent6">
                <a:lumMod val="95000"/>
              </a:schemeClr>
            </a:gs>
            <a:gs pos="100000">
              <a:schemeClr val="accent6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6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Сбор данных соцсетей</a:t>
          </a:r>
          <a:endParaRPr lang="en-US" sz="2200" b="1" kern="1200" dirty="0" smtClean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VK, </a:t>
          </a:r>
          <a:r>
            <a:rPr lang="ru-RU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ОК, </a:t>
          </a:r>
          <a:r>
            <a:rPr lang="en-US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FB</a:t>
          </a:r>
          <a:endParaRPr lang="ru-RU" sz="2200" b="1" kern="1200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sp:txBody>
      <dsp:txXfrm>
        <a:off x="0" y="2054318"/>
        <a:ext cx="2282383" cy="1369429"/>
      </dsp:txXfrm>
    </dsp:sp>
    <dsp:sp modelId="{C4935A8C-9DFD-4C10-92AE-DBF43267B9A1}">
      <dsp:nvSpPr>
        <dsp:cNvPr id="0" name=""/>
        <dsp:cNvSpPr/>
      </dsp:nvSpPr>
      <dsp:spPr>
        <a:xfrm>
          <a:off x="2489912" y="468870"/>
          <a:ext cx="2282383" cy="1369429"/>
        </a:xfrm>
        <a:prstGeom prst="rect">
          <a:avLst/>
        </a:prstGeom>
        <a:gradFill rotWithShape="1">
          <a:gsLst>
            <a:gs pos="0">
              <a:schemeClr val="accent3">
                <a:lumMod val="95000"/>
              </a:schemeClr>
            </a:gs>
            <a:gs pos="100000">
              <a:schemeClr val="accent3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3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Построение систем управленческой отчётности</a:t>
          </a:r>
          <a:endParaRPr lang="ru-RU" sz="2200" b="1" kern="1200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sp:txBody>
      <dsp:txXfrm>
        <a:off x="2489912" y="468870"/>
        <a:ext cx="2282383" cy="1369429"/>
      </dsp:txXfrm>
    </dsp:sp>
    <dsp:sp modelId="{053C40EE-FDC7-4D8E-8ACE-0716F356B92C}">
      <dsp:nvSpPr>
        <dsp:cNvPr id="0" name=""/>
        <dsp:cNvSpPr/>
      </dsp:nvSpPr>
      <dsp:spPr>
        <a:xfrm>
          <a:off x="2511206" y="2053053"/>
          <a:ext cx="2282383" cy="1369429"/>
        </a:xfrm>
        <a:prstGeom prst="rect">
          <a:avLst/>
        </a:prstGeom>
        <a:gradFill rotWithShape="1">
          <a:gsLst>
            <a:gs pos="0">
              <a:schemeClr val="accent2">
                <a:lumMod val="95000"/>
              </a:schemeClr>
            </a:gs>
            <a:gs pos="100000">
              <a:schemeClr val="accent2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2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ИТ - консалтинг</a:t>
          </a:r>
          <a:endParaRPr lang="ru-RU" sz="2200" b="1" kern="1200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sp:txBody>
      <dsp:txXfrm>
        <a:off x="2511206" y="2053053"/>
        <a:ext cx="2282383" cy="1369429"/>
      </dsp:txXfrm>
    </dsp:sp>
    <dsp:sp modelId="{21A61C01-8061-4356-AD7C-FC914171421B}">
      <dsp:nvSpPr>
        <dsp:cNvPr id="0" name=""/>
        <dsp:cNvSpPr/>
      </dsp:nvSpPr>
      <dsp:spPr>
        <a:xfrm>
          <a:off x="585" y="3632303"/>
          <a:ext cx="2282383" cy="1369429"/>
        </a:xfrm>
        <a:prstGeom prst="rect">
          <a:avLst/>
        </a:prstGeom>
        <a:gradFill rotWithShape="1">
          <a:gsLst>
            <a:gs pos="0">
              <a:schemeClr val="accent5">
                <a:lumMod val="95000"/>
              </a:schemeClr>
            </a:gs>
            <a:gs pos="100000">
              <a:schemeClr val="accent5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5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Внедрение продуктов </a:t>
          </a:r>
          <a:r>
            <a:rPr lang="ru-RU" sz="2200" b="1" kern="1200" dirty="0" err="1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вендоров-партнеров</a:t>
          </a:r>
          <a:endParaRPr lang="ru-RU" sz="2200" b="1" kern="1200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sp:txBody>
      <dsp:txXfrm>
        <a:off x="585" y="3632303"/>
        <a:ext cx="2282383" cy="1369429"/>
      </dsp:txXfrm>
    </dsp:sp>
    <dsp:sp modelId="{97EBBB40-2EC6-419C-B360-74E1BCC5BB95}">
      <dsp:nvSpPr>
        <dsp:cNvPr id="0" name=""/>
        <dsp:cNvSpPr/>
      </dsp:nvSpPr>
      <dsp:spPr>
        <a:xfrm>
          <a:off x="2511206" y="3632303"/>
          <a:ext cx="2282383" cy="1369429"/>
        </a:xfrm>
        <a:prstGeom prst="rect">
          <a:avLst/>
        </a:prstGeom>
        <a:gradFill rotWithShape="1">
          <a:gsLst>
            <a:gs pos="0">
              <a:schemeClr val="accent4">
                <a:lumMod val="95000"/>
              </a:schemeClr>
            </a:gs>
            <a:gs pos="100000">
              <a:schemeClr val="accent4">
                <a:shade val="82000"/>
                <a:satMod val="125000"/>
                <a:lumMod val="74000"/>
              </a:schemeClr>
            </a:gs>
          </a:gsLst>
          <a:lin ang="5400000" scaled="0"/>
        </a:gradFill>
        <a:ln w="9525" cap="flat" cmpd="sng" algn="ctr">
          <a:solidFill>
            <a:schemeClr val="accent4"/>
          </a:solidFill>
          <a:prstDash val="solid"/>
        </a:ln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88900" dist="25400" dir="12720000" algn="br" rotWithShape="0">
                  <a:prstClr val="black">
                    <a:alpha val="68000"/>
                  </a:prstClr>
                </a:outerShdw>
              </a:effectLst>
              <a:latin typeface="Calibri" pitchFamily="34" charset="0"/>
              <a:cs typeface="Calibri" pitchFamily="34" charset="0"/>
            </a:rPr>
            <a:t>Интеграция приложений</a:t>
          </a:r>
          <a:endParaRPr lang="ru-RU" sz="2200" b="0" i="0" kern="1200" dirty="0">
            <a:effectLst>
              <a:outerShdw blurRad="88900" dist="25400" dir="12720000" algn="br" rotWithShape="0">
                <a:prstClr val="black">
                  <a:alpha val="68000"/>
                </a:prstClr>
              </a:outerShdw>
            </a:effectLst>
            <a:latin typeface="Calibri" pitchFamily="34" charset="0"/>
            <a:cs typeface="Calibri" pitchFamily="34" charset="0"/>
          </a:endParaRPr>
        </a:p>
      </dsp:txBody>
      <dsp:txXfrm>
        <a:off x="2511206" y="3632303"/>
        <a:ext cx="2282383" cy="136942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44155A-232E-4CEE-B546-310CD548D6A2}">
      <dsp:nvSpPr>
        <dsp:cNvPr id="0" name=""/>
        <dsp:cNvSpPr/>
      </dsp:nvSpPr>
      <dsp:spPr>
        <a:xfrm>
          <a:off x="2738080" y="531665"/>
          <a:ext cx="410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0678" y="45720"/>
              </a:lnTo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/>
        </a:p>
      </dsp:txBody>
      <dsp:txXfrm>
        <a:off x="2932387" y="575179"/>
        <a:ext cx="22063" cy="4412"/>
      </dsp:txXfrm>
    </dsp:sp>
    <dsp:sp modelId="{F32F5551-7F62-4E61-BBFE-5AEBAA3CA1C0}">
      <dsp:nvSpPr>
        <dsp:cNvPr id="0" name=""/>
        <dsp:cNvSpPr/>
      </dsp:nvSpPr>
      <dsp:spPr>
        <a:xfrm>
          <a:off x="821278" y="1804"/>
          <a:ext cx="1918601" cy="1151161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Бизнес-анализ управленческих задач с учетом специфики заказчика</a:t>
          </a:r>
          <a:endParaRPr lang="ru-RU" sz="1200" b="1" kern="1200" dirty="0"/>
        </a:p>
      </dsp:txBody>
      <dsp:txXfrm>
        <a:off x="821278" y="1804"/>
        <a:ext cx="1918601" cy="1151161"/>
      </dsp:txXfrm>
    </dsp:sp>
    <dsp:sp modelId="{D54CC7A5-EAEA-4EC6-8CC5-B35918BC9253}">
      <dsp:nvSpPr>
        <dsp:cNvPr id="0" name=""/>
        <dsp:cNvSpPr/>
      </dsp:nvSpPr>
      <dsp:spPr>
        <a:xfrm>
          <a:off x="5097960" y="531665"/>
          <a:ext cx="410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0678" y="45720"/>
              </a:lnTo>
            </a:path>
          </a:pathLst>
        </a:custGeom>
        <a:noFill/>
        <a:ln w="9525" cap="flat" cmpd="sng" algn="ctr">
          <a:solidFill>
            <a:schemeClr val="accent5">
              <a:hueOff val="-206245"/>
              <a:satOff val="-2403"/>
              <a:lumOff val="-432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/>
        </a:p>
      </dsp:txBody>
      <dsp:txXfrm>
        <a:off x="5292268" y="575179"/>
        <a:ext cx="22063" cy="4412"/>
      </dsp:txXfrm>
    </dsp:sp>
    <dsp:sp modelId="{62468BC1-C0D7-41E4-A931-E823837AAA86}">
      <dsp:nvSpPr>
        <dsp:cNvPr id="0" name=""/>
        <dsp:cNvSpPr/>
      </dsp:nvSpPr>
      <dsp:spPr>
        <a:xfrm>
          <a:off x="3181159" y="1804"/>
          <a:ext cx="1918601" cy="1151161"/>
        </a:xfrm>
        <a:prstGeom prst="rect">
          <a:avLst/>
        </a:prstGeom>
        <a:solidFill>
          <a:schemeClr val="accent5">
            <a:hueOff val="-171871"/>
            <a:satOff val="-2003"/>
            <a:lumOff val="-3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Анализ архитектуры источников данных</a:t>
          </a:r>
          <a:endParaRPr lang="ru-RU" sz="1200" b="1" kern="1200" dirty="0"/>
        </a:p>
      </dsp:txBody>
      <dsp:txXfrm>
        <a:off x="3181159" y="1804"/>
        <a:ext cx="1918601" cy="1151161"/>
      </dsp:txXfrm>
    </dsp:sp>
    <dsp:sp modelId="{4F4D23D0-B8F5-4116-86E3-141AB3E45DBC}">
      <dsp:nvSpPr>
        <dsp:cNvPr id="0" name=""/>
        <dsp:cNvSpPr/>
      </dsp:nvSpPr>
      <dsp:spPr>
        <a:xfrm>
          <a:off x="1780579" y="1151166"/>
          <a:ext cx="4719760" cy="410678"/>
        </a:xfrm>
        <a:custGeom>
          <a:avLst/>
          <a:gdLst/>
          <a:ahLst/>
          <a:cxnLst/>
          <a:rect l="0" t="0" r="0" b="0"/>
          <a:pathLst>
            <a:path>
              <a:moveTo>
                <a:pt x="4719760" y="0"/>
              </a:moveTo>
              <a:lnTo>
                <a:pt x="4719760" y="222439"/>
              </a:lnTo>
              <a:lnTo>
                <a:pt x="0" y="222439"/>
              </a:lnTo>
              <a:lnTo>
                <a:pt x="0" y="410678"/>
              </a:lnTo>
            </a:path>
          </a:pathLst>
        </a:custGeom>
        <a:noFill/>
        <a:ln w="9525" cap="flat" cmpd="sng" algn="ctr">
          <a:solidFill>
            <a:schemeClr val="accent5">
              <a:hueOff val="-412489"/>
              <a:satOff val="-4807"/>
              <a:lumOff val="-863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/>
        </a:p>
      </dsp:txBody>
      <dsp:txXfrm>
        <a:off x="4021951" y="1354298"/>
        <a:ext cx="237017" cy="4412"/>
      </dsp:txXfrm>
    </dsp:sp>
    <dsp:sp modelId="{FCE0CF37-AFEC-4C4A-89E7-400EBF6D50D8}">
      <dsp:nvSpPr>
        <dsp:cNvPr id="0" name=""/>
        <dsp:cNvSpPr/>
      </dsp:nvSpPr>
      <dsp:spPr>
        <a:xfrm>
          <a:off x="5541039" y="1804"/>
          <a:ext cx="1918601" cy="1151161"/>
        </a:xfrm>
        <a:prstGeom prst="rect">
          <a:avLst/>
        </a:prstGeom>
        <a:solidFill>
          <a:schemeClr val="accent5">
            <a:hueOff val="-343741"/>
            <a:satOff val="-4006"/>
            <a:lumOff val="-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Развертывание инфраструктуры</a:t>
          </a:r>
          <a:endParaRPr lang="ru-RU" sz="1200" b="1" kern="1200" dirty="0"/>
        </a:p>
      </dsp:txBody>
      <dsp:txXfrm>
        <a:off x="5541039" y="1804"/>
        <a:ext cx="1918601" cy="1151161"/>
      </dsp:txXfrm>
    </dsp:sp>
    <dsp:sp modelId="{55814CBC-9FCB-4377-B5A7-CD7B72E371CB}">
      <dsp:nvSpPr>
        <dsp:cNvPr id="0" name=""/>
        <dsp:cNvSpPr/>
      </dsp:nvSpPr>
      <dsp:spPr>
        <a:xfrm>
          <a:off x="2738080" y="2124105"/>
          <a:ext cx="410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0678" y="45720"/>
              </a:lnTo>
            </a:path>
          </a:pathLst>
        </a:custGeom>
        <a:noFill/>
        <a:ln w="9525" cap="flat" cmpd="sng" algn="ctr">
          <a:solidFill>
            <a:schemeClr val="accent5">
              <a:hueOff val="-618734"/>
              <a:satOff val="-7210"/>
              <a:lumOff val="-1295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/>
        </a:p>
      </dsp:txBody>
      <dsp:txXfrm>
        <a:off x="2932387" y="2167618"/>
        <a:ext cx="22063" cy="4412"/>
      </dsp:txXfrm>
    </dsp:sp>
    <dsp:sp modelId="{573B2998-BB6F-4095-9443-AD43926F844A}">
      <dsp:nvSpPr>
        <dsp:cNvPr id="0" name=""/>
        <dsp:cNvSpPr/>
      </dsp:nvSpPr>
      <dsp:spPr>
        <a:xfrm>
          <a:off x="821278" y="1594244"/>
          <a:ext cx="1918601" cy="1151161"/>
        </a:xfrm>
        <a:prstGeom prst="rect">
          <a:avLst/>
        </a:prstGeom>
        <a:solidFill>
          <a:schemeClr val="accent5">
            <a:hueOff val="-515611"/>
            <a:satOff val="-6008"/>
            <a:lumOff val="-10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Разработка SQL-запросов, ETL, адаптация структуры БД и витрин BI.</a:t>
          </a:r>
          <a:r>
            <a:rPr lang="en-US" sz="1200" b="1" kern="1200" dirty="0" smtClean="0"/>
            <a:t>Q</a:t>
          </a:r>
          <a:r>
            <a:rPr lang="ru-RU" sz="1200" b="1" kern="1200" dirty="0" err="1" smtClean="0"/>
            <a:t>ube</a:t>
          </a:r>
          <a:endParaRPr lang="ru-RU" sz="1200" b="1" kern="1200" dirty="0"/>
        </a:p>
      </dsp:txBody>
      <dsp:txXfrm>
        <a:off x="821278" y="1594244"/>
        <a:ext cx="1918601" cy="1151161"/>
      </dsp:txXfrm>
    </dsp:sp>
    <dsp:sp modelId="{75EA3C73-F021-4663-81B0-7DA183ECFEA4}">
      <dsp:nvSpPr>
        <dsp:cNvPr id="0" name=""/>
        <dsp:cNvSpPr/>
      </dsp:nvSpPr>
      <dsp:spPr>
        <a:xfrm>
          <a:off x="5097960" y="2124105"/>
          <a:ext cx="410678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0678" y="45720"/>
              </a:lnTo>
            </a:path>
          </a:pathLst>
        </a:custGeom>
        <a:noFill/>
        <a:ln w="9525" cap="flat" cmpd="sng" algn="ctr">
          <a:solidFill>
            <a:schemeClr val="accent5">
              <a:hueOff val="-824978"/>
              <a:satOff val="-9614"/>
              <a:lumOff val="-1726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/>
        </a:p>
      </dsp:txBody>
      <dsp:txXfrm>
        <a:off x="5292268" y="2167618"/>
        <a:ext cx="22063" cy="4412"/>
      </dsp:txXfrm>
    </dsp:sp>
    <dsp:sp modelId="{932E87D2-99EA-47DC-AA08-FF01A5444285}">
      <dsp:nvSpPr>
        <dsp:cNvPr id="0" name=""/>
        <dsp:cNvSpPr/>
      </dsp:nvSpPr>
      <dsp:spPr>
        <a:xfrm>
          <a:off x="3181159" y="1594244"/>
          <a:ext cx="1918601" cy="1151161"/>
        </a:xfrm>
        <a:prstGeom prst="rect">
          <a:avLst/>
        </a:prstGeom>
        <a:solidFill>
          <a:schemeClr val="accent5">
            <a:hueOff val="-687482"/>
            <a:satOff val="-8011"/>
            <a:lumOff val="-14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Обеспечение качества данных: выверка, корректировка выгрузок, реконсиляция</a:t>
          </a:r>
          <a:endParaRPr lang="ru-RU" sz="1200" b="1" kern="1200" dirty="0"/>
        </a:p>
      </dsp:txBody>
      <dsp:txXfrm>
        <a:off x="3181159" y="1594244"/>
        <a:ext cx="1918601" cy="1151161"/>
      </dsp:txXfrm>
    </dsp:sp>
    <dsp:sp modelId="{3CEAEF92-E5FA-4D18-B0D0-F1032A507094}">
      <dsp:nvSpPr>
        <dsp:cNvPr id="0" name=""/>
        <dsp:cNvSpPr/>
      </dsp:nvSpPr>
      <dsp:spPr>
        <a:xfrm>
          <a:off x="1780579" y="2743605"/>
          <a:ext cx="4719760" cy="410678"/>
        </a:xfrm>
        <a:custGeom>
          <a:avLst/>
          <a:gdLst/>
          <a:ahLst/>
          <a:cxnLst/>
          <a:rect l="0" t="0" r="0" b="0"/>
          <a:pathLst>
            <a:path>
              <a:moveTo>
                <a:pt x="4719760" y="0"/>
              </a:moveTo>
              <a:lnTo>
                <a:pt x="4719760" y="222439"/>
              </a:lnTo>
              <a:lnTo>
                <a:pt x="0" y="222439"/>
              </a:lnTo>
              <a:lnTo>
                <a:pt x="0" y="410678"/>
              </a:lnTo>
            </a:path>
          </a:pathLst>
        </a:custGeom>
        <a:noFill/>
        <a:ln w="9525" cap="flat" cmpd="sng" algn="ctr">
          <a:solidFill>
            <a:schemeClr val="accent5">
              <a:hueOff val="-1031223"/>
              <a:satOff val="-12017"/>
              <a:lumOff val="-2158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/>
        </a:p>
      </dsp:txBody>
      <dsp:txXfrm>
        <a:off x="4021951" y="2946738"/>
        <a:ext cx="237017" cy="4412"/>
      </dsp:txXfrm>
    </dsp:sp>
    <dsp:sp modelId="{787EE5FD-501C-41A9-B401-1D7D7985863A}">
      <dsp:nvSpPr>
        <dsp:cNvPr id="0" name=""/>
        <dsp:cNvSpPr/>
      </dsp:nvSpPr>
      <dsp:spPr>
        <a:xfrm>
          <a:off x="5541039" y="1594244"/>
          <a:ext cx="1918601" cy="1151161"/>
        </a:xfrm>
        <a:prstGeom prst="rect">
          <a:avLst/>
        </a:prstGeom>
        <a:solidFill>
          <a:schemeClr val="accent5">
            <a:hueOff val="-859352"/>
            <a:satOff val="-10014"/>
            <a:lumOff val="-17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Обогащение данных новыми атрибутами на базе ассоциаторов</a:t>
          </a:r>
          <a:endParaRPr lang="ru-RU" sz="1200" b="1" kern="1200" dirty="0"/>
        </a:p>
      </dsp:txBody>
      <dsp:txXfrm>
        <a:off x="5541039" y="1594244"/>
        <a:ext cx="1918601" cy="1151161"/>
      </dsp:txXfrm>
    </dsp:sp>
    <dsp:sp modelId="{2D010421-76BD-45F6-9B04-38CCF852E4B9}">
      <dsp:nvSpPr>
        <dsp:cNvPr id="0" name=""/>
        <dsp:cNvSpPr/>
      </dsp:nvSpPr>
      <dsp:spPr>
        <a:xfrm>
          <a:off x="821278" y="3186683"/>
          <a:ext cx="1918601" cy="1151161"/>
        </a:xfrm>
        <a:prstGeom prst="rect">
          <a:avLst/>
        </a:prstGeom>
        <a:solidFill>
          <a:schemeClr val="accent5">
            <a:hueOff val="-1031223"/>
            <a:satOff val="-12017"/>
            <a:lumOff val="-215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Решение </a:t>
          </a:r>
          <a:r>
            <a:rPr lang="ru-RU" sz="1200" b="1" kern="1200" dirty="0" err="1" smtClean="0"/>
            <a:t>бизнес-задачи</a:t>
          </a:r>
          <a:r>
            <a:rPr lang="ru-RU" sz="1200" b="1" kern="1200" dirty="0" smtClean="0"/>
            <a:t> на введённой в эксплуатацию витрине и постоянно актуализируемом ХД</a:t>
          </a:r>
          <a:endParaRPr lang="ru-RU" sz="1200" b="1" kern="1200" dirty="0"/>
        </a:p>
      </dsp:txBody>
      <dsp:txXfrm>
        <a:off x="821278" y="3186683"/>
        <a:ext cx="1918601" cy="11511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300EB9-1452-4DDE-90E0-9BC9BF9B7B47}" type="datetimeFigureOut">
              <a:rPr lang="en-GB" smtClean="0"/>
              <a:pPr/>
              <a:t>30/06/2016</a:t>
            </a:fld>
            <a:endParaRPr lang="en-GB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BB69B-9B32-4E55-B6A7-693D5DBB482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1703362-CFC9-4E55-95A0-E904716AE233}" type="datetimeFigureOut">
              <a:rPr lang="ru-RU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07EB6DA-759C-4EA3-B31F-D9E27A88F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867660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Решение позволяет строить управленческую и готовить данные для обязательной отчетности</a:t>
            </a:r>
            <a:r>
              <a:rPr lang="en-US" baseline="0" dirty="0" smtClean="0"/>
              <a:t>.</a:t>
            </a:r>
            <a:endParaRPr lang="ru-RU" baseline="0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Делается все это  на основе детальных аналитических данных, поэтому бизнес действительно становится более прозрачным, как следствие – более эффективным и менее рисковым</a:t>
            </a:r>
            <a:r>
              <a:rPr lang="en-US" baseline="0" dirty="0" smtClean="0"/>
              <a:t>.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54914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r>
              <a:rPr lang="ru-RU" dirty="0" smtClean="0"/>
              <a:t>Гибкость и оперативность</a:t>
            </a:r>
            <a:r>
              <a:rPr lang="ru-RU" baseline="0" dirty="0" smtClean="0"/>
              <a:t> на примере решения сложной задачи. </a:t>
            </a:r>
            <a:r>
              <a:rPr lang="ru-RU" baseline="0" dirty="0" err="1" smtClean="0"/>
              <a:t>Экселя</a:t>
            </a:r>
            <a:r>
              <a:rPr lang="ru-RU" baseline="0" dirty="0" smtClean="0"/>
              <a:t> для этого недостаточно. Задача по аллокации фин.рез. на продукты лежит в основе ФСА и позволяет управлять доходностью продуктов и </a:t>
            </a:r>
            <a:r>
              <a:rPr lang="ru-RU" baseline="0" dirty="0" err="1" smtClean="0"/>
              <a:t>бизнес-направлений</a:t>
            </a:r>
            <a:r>
              <a:rPr lang="ru-RU" baseline="0" dirty="0" smtClean="0"/>
              <a:t>.</a:t>
            </a:r>
          </a:p>
          <a:p>
            <a:pPr marL="171450" indent="-171450">
              <a:buFontTx/>
              <a:buNone/>
            </a:pPr>
            <a:r>
              <a:rPr lang="ru-RU" baseline="0" dirty="0" smtClean="0"/>
              <a:t>Вы сможете… Получите инструмент в виде правил… Новые возможности упорядочить…</a:t>
            </a:r>
          </a:p>
          <a:p>
            <a:pPr marL="171450" indent="-171450">
              <a:buFontTx/>
              <a:buNone/>
            </a:pPr>
            <a:endParaRPr lang="ru-RU" baseline="0" dirty="0" smtClean="0"/>
          </a:p>
          <a:p>
            <a:pPr marL="171450" indent="-171450">
              <a:buFontTx/>
              <a:buNone/>
            </a:pPr>
            <a:r>
              <a:rPr lang="ru-RU" baseline="0" dirty="0" smtClean="0"/>
              <a:t>Использование гибких подходов к работе с данными позволяет итерационно решить вопрос по управлению доходностью продуктов.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Для того, чтобы наши клиенты</a:t>
            </a:r>
            <a:r>
              <a:rPr lang="ru-RU" baseline="0" dirty="0" smtClean="0"/>
              <a:t> могли строить все эти отчеты, мы консолидируем в </a:t>
            </a:r>
            <a:r>
              <a:rPr lang="en-US" baseline="0" dirty="0" smtClean="0"/>
              <a:t>BI.Qube</a:t>
            </a:r>
            <a:r>
              <a:rPr lang="ru-RU" baseline="0" dirty="0" smtClean="0"/>
              <a:t> максимальное (но разумное) количество аналитических данных.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Архитектура соответствует</a:t>
            </a:r>
            <a:r>
              <a:rPr lang="ru-RU" baseline="0" dirty="0" smtClean="0"/>
              <a:t> всем стандартам</a:t>
            </a:r>
          </a:p>
          <a:p>
            <a:pPr>
              <a:defRPr/>
            </a:pPr>
            <a:endParaRPr lang="ru-RU" baseline="0" dirty="0" smtClean="0"/>
          </a:p>
          <a:p>
            <a:pPr>
              <a:defRPr/>
            </a:pPr>
            <a:r>
              <a:rPr lang="ru-RU" baseline="0" dirty="0" smtClean="0"/>
              <a:t>Источники для фронтов, </a:t>
            </a:r>
            <a:r>
              <a:rPr lang="ru-RU" baseline="0" dirty="0" err="1" smtClean="0"/>
              <a:t>скоринга</a:t>
            </a:r>
            <a:r>
              <a:rPr lang="ru-RU" baseline="0" dirty="0" smtClean="0"/>
              <a:t>, НБКИ и т.п.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платформы в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одном флаконе. Рассказать про «витринный» подход и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OLAP.</a:t>
            </a:r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Система абсолютно открытая и гибкая</a:t>
            </a:r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/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algn="l"/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r>
              <a:rPr lang="ru-RU" dirty="0" smtClean="0"/>
              <a:t>У нашей компании есть апробированные</a:t>
            </a:r>
            <a:r>
              <a:rPr lang="ru-RU" baseline="0" dirty="0" smtClean="0"/>
              <a:t> подходы, которые позволяют получать гарантированный результат.</a:t>
            </a:r>
          </a:p>
          <a:p>
            <a:pPr marL="171450" indent="-171450">
              <a:buFontTx/>
              <a:buNone/>
            </a:pPr>
            <a:endParaRPr lang="ru-RU" baseline="0" dirty="0" smtClean="0"/>
          </a:p>
          <a:p>
            <a:pPr marL="171450" indent="-171450">
              <a:buFontTx/>
              <a:buNone/>
            </a:pPr>
            <a:r>
              <a:rPr lang="ru-RU" baseline="0" dirty="0" smtClean="0"/>
              <a:t>Мы умеем решать все основные технические и технологические проблемы, про них Борис.</a:t>
            </a:r>
          </a:p>
          <a:p>
            <a:pPr marL="171450" indent="-171450">
              <a:buFontTx/>
              <a:buNone/>
            </a:pPr>
            <a:endParaRPr lang="ru-RU" baseline="0" dirty="0" smtClean="0"/>
          </a:p>
          <a:p>
            <a:pPr marL="171450" indent="-171450">
              <a:buFontTx/>
              <a:buNone/>
            </a:pPr>
            <a:r>
              <a:rPr lang="ru-RU" baseline="0" dirty="0" smtClean="0"/>
              <a:t>А с точки зрения методической, основная проблема – в начале проекта нет четкого понимания </a:t>
            </a:r>
            <a:r>
              <a:rPr lang="ru-RU" baseline="0" dirty="0" err="1" smtClean="0"/>
              <a:t>скоупа</a:t>
            </a:r>
            <a:r>
              <a:rPr lang="ru-RU" baseline="0" dirty="0" smtClean="0"/>
              <a:t>. Решаем через </a:t>
            </a:r>
            <a:r>
              <a:rPr lang="en-US" baseline="0" dirty="0" smtClean="0"/>
              <a:t>Agile</a:t>
            </a:r>
            <a:r>
              <a:rPr lang="ru-RU" baseline="0" dirty="0" smtClean="0"/>
              <a:t> и итерации.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600" indent="-228600">
              <a:buAutoNum type="arabicPeriod"/>
            </a:pPr>
            <a:r>
              <a:rPr lang="ru-RU" dirty="0" smtClean="0"/>
              <a:t>Клиенты, перечислить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Первые результаты в </a:t>
            </a:r>
            <a:r>
              <a:rPr lang="ru-RU" baseline="0" dirty="0" err="1" smtClean="0"/>
              <a:t>промэксплуатацию</a:t>
            </a:r>
            <a:r>
              <a:rPr lang="ru-RU" baseline="0" dirty="0" smtClean="0"/>
              <a:t> через несколько месяцев после старта.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ru-RU" dirty="0" smtClean="0"/>
              <a:t>Мы –</a:t>
            </a:r>
            <a:r>
              <a:rPr lang="ru-RU" baseline="0" dirty="0" smtClean="0"/>
              <a:t> сервисная компания, и получаем большую часть доходов</a:t>
            </a:r>
            <a:r>
              <a:rPr lang="en-US" baseline="0" dirty="0" smtClean="0"/>
              <a:t>,</a:t>
            </a:r>
            <a:r>
              <a:rPr lang="ru-RU" baseline="0" dirty="0" smtClean="0"/>
              <a:t> </a:t>
            </a:r>
            <a:r>
              <a:rPr lang="en-US" baseline="0" dirty="0" smtClean="0"/>
              <a:t>~80%, </a:t>
            </a:r>
            <a:r>
              <a:rPr lang="ru-RU" baseline="0" dirty="0" smtClean="0"/>
              <a:t>именно за работы.</a:t>
            </a:r>
            <a:endParaRPr lang="ru-RU" dirty="0" smtClean="0"/>
          </a:p>
          <a:p>
            <a:pPr marL="228600" indent="-228600">
              <a:buAutoNum type="arabicPeriod"/>
            </a:pPr>
            <a:r>
              <a:rPr lang="ru-RU" dirty="0" smtClean="0"/>
              <a:t>Сервис</a:t>
            </a:r>
            <a:r>
              <a:rPr lang="ru-RU" baseline="0" dirty="0" smtClean="0"/>
              <a:t> – от аутсорсинга до быстрого старта с нашей помощью и наших наработках, и дальнейшего самостоятельного развития.</a:t>
            </a:r>
          </a:p>
          <a:p>
            <a:pPr marL="228600" indent="-228600">
              <a:buAutoNum type="arabicPeriod"/>
            </a:pPr>
            <a:r>
              <a:rPr lang="ru-RU" baseline="0" dirty="0" smtClean="0"/>
              <a:t>Находимся между тяжелыми решениями с большим количеством функционала, но требующим дорогих экспертов, и «голыми» </a:t>
            </a:r>
            <a:r>
              <a:rPr lang="en-US" baseline="0" dirty="0" smtClean="0"/>
              <a:t>BI </a:t>
            </a:r>
            <a:r>
              <a:rPr lang="ru-RU" baseline="0" dirty="0" smtClean="0"/>
              <a:t>платформами. Т.е. есть модель данных, если экспертиза и наработки в части загрузки из ряда систем. В тоже время решение гибкое, открытое и </a:t>
            </a:r>
            <a:r>
              <a:rPr lang="ru-RU" baseline="0" dirty="0" err="1" smtClean="0"/>
              <a:t>кастомизируемое</a:t>
            </a:r>
            <a:r>
              <a:rPr lang="ru-RU" baseline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054914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Что же отличает </a:t>
            </a:r>
            <a:r>
              <a:rPr lang="en-US" dirty="0" err="1" smtClean="0"/>
              <a:t>BI.Qube</a:t>
            </a:r>
            <a:r>
              <a:rPr lang="en-US" dirty="0" smtClean="0"/>
              <a:t>:</a:t>
            </a:r>
          </a:p>
          <a:p>
            <a:pPr>
              <a:defRPr/>
            </a:pPr>
            <a:r>
              <a:rPr lang="en-US" dirty="0" smtClean="0"/>
              <a:t>…</a:t>
            </a:r>
          </a:p>
          <a:p>
            <a:pPr>
              <a:defRPr/>
            </a:pPr>
            <a:endParaRPr lang="ru-RU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Вы получаете </a:t>
            </a:r>
            <a:r>
              <a:rPr lang="ru-RU" baseline="0" dirty="0" smtClean="0"/>
              <a:t>решение </a:t>
            </a:r>
            <a:r>
              <a:rPr lang="ru-RU" dirty="0" smtClean="0"/>
              <a:t>комплексное</a:t>
            </a:r>
            <a:r>
              <a:rPr lang="ru-RU" baseline="0" dirty="0" smtClean="0"/>
              <a:t> и оптимальное с точки зрения:</a:t>
            </a:r>
          </a:p>
          <a:p>
            <a:pPr>
              <a:buFontTx/>
              <a:buChar char="-"/>
              <a:defRPr/>
            </a:pPr>
            <a:r>
              <a:rPr lang="ru-RU" baseline="0" dirty="0" smtClean="0"/>
              <a:t> Архитектуры и платформ;</a:t>
            </a:r>
          </a:p>
          <a:p>
            <a:pPr>
              <a:buFontTx/>
              <a:buChar char="-"/>
              <a:defRPr/>
            </a:pPr>
            <a:r>
              <a:rPr lang="en-US" baseline="0" dirty="0" smtClean="0"/>
              <a:t> </a:t>
            </a:r>
            <a:r>
              <a:rPr lang="ru-RU" baseline="0" dirty="0" smtClean="0"/>
              <a:t>Методики внедрения;</a:t>
            </a:r>
          </a:p>
          <a:p>
            <a:pPr>
              <a:buFontTx/>
              <a:buChar char="-"/>
              <a:defRPr/>
            </a:pPr>
            <a:r>
              <a:rPr lang="ru-RU" baseline="0" dirty="0" smtClean="0"/>
              <a:t> Учета российской специфики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r>
              <a:rPr lang="ru-RU" baseline="0" dirty="0" smtClean="0"/>
              <a:t>Понимая запрос банков на получение результата за фиксированные сроки и деньги, а также неготовность рисковать большими бюджетами, мы предлагаем специальный формат реализации </a:t>
            </a:r>
            <a:r>
              <a:rPr lang="ru-RU" baseline="0" dirty="0" err="1" smtClean="0"/>
              <a:t>хранилищного</a:t>
            </a:r>
            <a:r>
              <a:rPr lang="ru-RU" baseline="0" dirty="0" smtClean="0"/>
              <a:t> проекта.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За счет чего в АХД работа с данными</a:t>
            </a:r>
            <a:r>
              <a:rPr lang="ru-RU" baseline="0" dirty="0" smtClean="0"/>
              <a:t> эффективнее</a:t>
            </a:r>
          </a:p>
          <a:p>
            <a:pPr marL="228600" indent="-228600">
              <a:buAutoNum type="arabicPeriod"/>
              <a:defRPr/>
            </a:pPr>
            <a:r>
              <a:rPr lang="ru-RU" baseline="0" dirty="0" smtClean="0"/>
              <a:t>За счет того, что данные специальным образом обработаны, по названию +унификация</a:t>
            </a:r>
          </a:p>
          <a:p>
            <a:pPr marL="228600" marR="0" indent="-22860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baseline="0" dirty="0" smtClean="0"/>
              <a:t>После того, как настроен </a:t>
            </a:r>
            <a:r>
              <a:rPr lang="en-US" baseline="0" dirty="0" smtClean="0"/>
              <a:t>ETL, </a:t>
            </a:r>
            <a:r>
              <a:rPr lang="ru-RU" baseline="0" dirty="0" smtClean="0"/>
              <a:t>обеспечено качество данных, и регулярное обновление, можно с высокой точностью на аналитических данных формировать самые разные отчеты</a:t>
            </a:r>
            <a:r>
              <a:rPr lang="en-US" baseline="0" dirty="0" smtClean="0"/>
              <a:t>. </a:t>
            </a:r>
            <a:r>
              <a:rPr lang="ru-RU" baseline="0" dirty="0" smtClean="0"/>
              <a:t>В том числе, рассказываю про слайд.</a:t>
            </a:r>
            <a:endParaRPr lang="ru-RU" dirty="0" smtClean="0"/>
          </a:p>
          <a:p>
            <a:pPr marL="228600" indent="-228600">
              <a:buAutoNum type="arabicPeriod"/>
              <a:defRPr/>
            </a:pPr>
            <a:endParaRPr lang="ru-RU" baseline="0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r>
              <a:rPr lang="ru-RU" baseline="0" dirty="0" smtClean="0"/>
              <a:t>А теперь посмотрим, как организовано ХД.</a:t>
            </a:r>
          </a:p>
          <a:p>
            <a:pPr marL="171450" indent="-171450">
              <a:buFontTx/>
              <a:buNone/>
            </a:pPr>
            <a:endParaRPr lang="ru-RU" baseline="0" dirty="0" smtClean="0"/>
          </a:p>
          <a:p>
            <a:pPr marL="171450" indent="-171450">
              <a:buFontTx/>
              <a:buNone/>
            </a:pPr>
            <a:r>
              <a:rPr lang="ru-RU" baseline="0" dirty="0" smtClean="0"/>
              <a:t>Вывод – подготовленные (консолидированные, очищенные) – приобретают ценность. И нужно уметь их готовить – увязывать структуру БД учетных систем, писать производительные запросы.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None/>
            </a:pPr>
            <a:r>
              <a:rPr lang="ru-RU" dirty="0" smtClean="0"/>
              <a:t>А сейчас – еще один пример,</a:t>
            </a:r>
            <a:r>
              <a:rPr lang="ru-RU" baseline="0" dirty="0" smtClean="0"/>
              <a:t> показывающий использование доп. атрибутов и ассоциаторов. </a:t>
            </a:r>
            <a:r>
              <a:rPr lang="ru-RU" baseline="0" dirty="0" err="1" smtClean="0"/>
              <a:t>Ассоциатор</a:t>
            </a:r>
            <a:r>
              <a:rPr lang="ru-RU" baseline="0" dirty="0" smtClean="0"/>
              <a:t> это… Даем пользователям инструмент, нет необходимости программировать. Историчность при изменении ассоциаторов.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11881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ru-RU" baseline="0" dirty="0" smtClean="0"/>
              <a:t>Несколько кейсов из разных банков</a:t>
            </a:r>
          </a:p>
          <a:p>
            <a:pPr>
              <a:defRPr/>
            </a:pPr>
            <a:endParaRPr lang="ru-RU" baseline="0" dirty="0" smtClean="0"/>
          </a:p>
          <a:p>
            <a:pPr>
              <a:defRPr/>
            </a:pPr>
            <a:r>
              <a:rPr lang="ru-RU" baseline="0" dirty="0" smtClean="0"/>
              <a:t>На счетах, потом говорим про расширение модели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7EB6DA-759C-4EA3-B31F-D9E27A88FF9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9253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F2238C-915E-4D7A-A07D-1EE3166727A6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IT-PRO</a:t>
            </a:r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BCB589-B1A2-4749-9642-3F73E21AA966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9BE5CAB-8B1F-465B-B24E-7038D5309BB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CAE0453-ADDD-4252-8917-464FC7E6A2C7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563646-608E-4EE4-A1AF-42E8D57E92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7DEAA4-AA70-486F-AC6E-82563A85C376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IT-PRO</a:t>
            </a:r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4DD28E-C491-4702-BC1C-7065D3E41E16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EFC872-376D-4313-9E88-D26A50E40B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10C1FD-F198-4801-86DB-D38FB8A176A7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4559A4D-D150-4974-85DE-C8D9D9E280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4DE19CF-D6F0-4773-98F0-2E6AF5A34E45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A816B2-20B7-4958-8C36-5B1AB334AC8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8BC551-93F4-4BCE-96E0-3B175D251764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100CA9-E1E9-4884-BB49-2B7DD7418DF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71CFAB-573B-41FC-B267-EEB9ACFA0071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3B79C7-3994-447D-AFBB-B4B6011FF86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57CB2D2-20F8-4A7E-B48F-976CA79C995F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6D61A5-0F65-4B21-8138-6902B9F33F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A062FE-9778-494E-9F02-6CCAB75485F7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DAAF53-534D-4789-9380-6FE5C57072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0B6F59ED-989E-493B-9260-8052CF36B0E2}" type="datetimeFigureOut">
              <a:rPr lang="ru-RU" smtClean="0"/>
              <a:pPr>
                <a:defRPr/>
              </a:pPr>
              <a:t>30.06.2016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7C379DBF-BDAC-4A1A-8A5D-0267765C29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5" r:id="rId1"/>
    <p:sldLayoutId id="2147484136" r:id="rId2"/>
    <p:sldLayoutId id="2147484137" r:id="rId3"/>
    <p:sldLayoutId id="2147484138" r:id="rId4"/>
    <p:sldLayoutId id="2147484139" r:id="rId5"/>
    <p:sldLayoutId id="2147484140" r:id="rId6"/>
    <p:sldLayoutId id="2147484141" r:id="rId7"/>
    <p:sldLayoutId id="2147484142" r:id="rId8"/>
    <p:sldLayoutId id="2147484143" r:id="rId9"/>
    <p:sldLayoutId id="2147484144" r:id="rId10"/>
    <p:sldLayoutId id="214748414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13" Type="http://schemas.openxmlformats.org/officeDocument/2006/relationships/diagramColors" Target="../diagrams/colors1.xml"/><Relationship Id="rId3" Type="http://schemas.openxmlformats.org/officeDocument/2006/relationships/image" Target="../media/image28.gif"/><Relationship Id="rId7" Type="http://schemas.openxmlformats.org/officeDocument/2006/relationships/image" Target="../media/image31.png"/><Relationship Id="rId12" Type="http://schemas.openxmlformats.org/officeDocument/2006/relationships/diagramQuickStyle" Target="../diagrams/quickStyle1.xml"/><Relationship Id="rId17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diagramLayout" Target="../diagrams/layout1.xml"/><Relationship Id="rId5" Type="http://schemas.openxmlformats.org/officeDocument/2006/relationships/hyperlink" Target="http://www.nsbank.ru/nsbank/?PHPSESSID=ntksmebtl3cartc4evheep1hl7" TargetMode="External"/><Relationship Id="rId15" Type="http://schemas.openxmlformats.org/officeDocument/2006/relationships/image" Target="../media/image33.png"/><Relationship Id="rId10" Type="http://schemas.openxmlformats.org/officeDocument/2006/relationships/diagramData" Target="../diagrams/data1.xml"/><Relationship Id="rId4" Type="http://schemas.openxmlformats.org/officeDocument/2006/relationships/image" Target="../media/image29.jpeg"/><Relationship Id="rId9" Type="http://schemas.openxmlformats.org/officeDocument/2006/relationships/image" Target="../media/image2.png"/><Relationship Id="rId14" Type="http://schemas.microsoft.com/office/2007/relationships/diagramDrawing" Target="../diagrams/drawin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My Documents\My Job\IT Pro\Презентации\q_big_cube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7" y="0"/>
            <a:ext cx="6698426" cy="67783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220072" y="5517232"/>
            <a:ext cx="3664726" cy="936104"/>
          </a:xfrm>
          <a:solidFill>
            <a:srgbClr val="FFC000"/>
          </a:solidFill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SzPct val="128000"/>
            </a:pPr>
            <a:r>
              <a:rPr lang="ru-RU" sz="2100" dirty="0">
                <a:solidFill>
                  <a:schemeClr val="bg1"/>
                </a:solidFill>
                <a:ea typeface="+mj-ea"/>
                <a:cs typeface="Calibri" pitchFamily="34" charset="0"/>
              </a:rPr>
              <a:t>Виктор Голованов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  <a:buSzPct val="128000"/>
            </a:pPr>
            <a:r>
              <a:rPr lang="ru-RU" sz="2100" dirty="0">
                <a:solidFill>
                  <a:schemeClr val="bg1"/>
                </a:solidFill>
                <a:ea typeface="+mj-ea"/>
                <a:cs typeface="Calibri" pitchFamily="34" charset="0"/>
              </a:rPr>
              <a:t>управляющий партнёр</a:t>
            </a:r>
          </a:p>
        </p:txBody>
      </p:sp>
      <p:pic>
        <p:nvPicPr>
          <p:cNvPr id="10" name="Picture 2" descr="http://itprocomp.ru/images/itpro2_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97524" y="2276872"/>
            <a:ext cx="6573316" cy="122413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Font typeface="Georgia" pitchFamily="18" charset="0"/>
              <a:buNone/>
              <a:defRPr/>
            </a:pPr>
            <a:endParaRPr lang="ru-RU" sz="4800" b="0" cap="small" baseline="30000" dirty="0">
              <a:solidFill>
                <a:srgbClr val="0E0F46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275855" y="3068960"/>
            <a:ext cx="5616725" cy="2088232"/>
          </a:xfrm>
          <a:prstGeom prst="rect">
            <a:avLst/>
          </a:prstGeom>
          <a:solidFill>
            <a:schemeClr val="bg2">
              <a:lumMod val="25000"/>
            </a:schemeClr>
          </a:solidFill>
          <a:effectLst/>
        </p:spPr>
        <p:txBody>
          <a:bodyPr vert="horz" lIns="91440" tIns="45720" rIns="91440" bIns="45720" rtlCol="0" anchor="ctr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r>
              <a:rPr lang="ru-RU" sz="3200" b="0" dirty="0" smtClean="0">
                <a:solidFill>
                  <a:schemeClr val="bg1"/>
                </a:solidFill>
                <a:effectLst/>
                <a:latin typeface="+mn-lt"/>
                <a:cs typeface="Calibri" pitchFamily="34" charset="0"/>
              </a:rPr>
              <a:t>Снижение издержек и рисков банка в условиях изменчивой экономики: примеры решения на АХД</a:t>
            </a:r>
            <a:endParaRPr lang="ru-RU" sz="3200" b="0" dirty="0">
              <a:solidFill>
                <a:schemeClr val="bg1"/>
              </a:solidFill>
              <a:effectLst/>
              <a:latin typeface="+mn-lt"/>
              <a:cs typeface="Calibri" pitchFamily="34" charset="0"/>
            </a:endParaRPr>
          </a:p>
        </p:txBody>
      </p:sp>
      <p:pic>
        <p:nvPicPr>
          <p:cNvPr id="1026" name="Picture 2" descr="D:\My Documents\My Job\IT Pro\Презентации\Q_mats\bi_qube_logotype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547394"/>
            <a:ext cx="5616725" cy="1243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Анализ терминальной сети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6023" y="1216278"/>
            <a:ext cx="9540551" cy="552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16024" y="1216277"/>
            <a:ext cx="9540551" cy="5525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b="1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Кейс: Обогащение данных</a:t>
            </a:r>
            <a:endParaRPr lang="ru-RU" sz="2400" cap="small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616376"/>
            <a:ext cx="8892480" cy="486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0352" y="1268760"/>
            <a:ext cx="8844136" cy="497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 r="56283"/>
          <a:stretch>
            <a:fillRect/>
          </a:stretch>
        </p:blipFill>
        <p:spPr bwMode="auto">
          <a:xfrm>
            <a:off x="3635896" y="1113588"/>
            <a:ext cx="4464496" cy="574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2267744" y="1268760"/>
            <a:ext cx="1368152" cy="266429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998757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770" decel="100000"/>
                                        <p:tgtEl>
                                          <p:spTgt spid="102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Витрины</a:t>
            </a:r>
          </a:p>
        </p:txBody>
      </p:sp>
      <p:pic>
        <p:nvPicPr>
          <p:cNvPr id="11" name="Рисунок 10" descr="account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1652" y="1196752"/>
            <a:ext cx="1590068" cy="2016224"/>
          </a:xfrm>
          <a:prstGeom prst="rect">
            <a:avLst/>
          </a:prstGeom>
        </p:spPr>
      </p:pic>
      <p:pic>
        <p:nvPicPr>
          <p:cNvPr id="12" name="Рисунок 11" descr="allocation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077072"/>
            <a:ext cx="1570756" cy="1991737"/>
          </a:xfrm>
          <a:prstGeom prst="rect">
            <a:avLst/>
          </a:prstGeom>
        </p:spPr>
      </p:pic>
      <p:pic>
        <p:nvPicPr>
          <p:cNvPr id="14" name="Рисунок 13" descr="credit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170055" y="1196752"/>
            <a:ext cx="1578409" cy="1993538"/>
          </a:xfrm>
          <a:prstGeom prst="rect">
            <a:avLst/>
          </a:prstGeom>
        </p:spPr>
      </p:pic>
      <p:pic>
        <p:nvPicPr>
          <p:cNvPr id="15" name="Рисунок 14" descr="fininstrument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699792" y="4077072"/>
            <a:ext cx="1587434" cy="2016224"/>
          </a:xfrm>
          <a:prstGeom prst="rect">
            <a:avLst/>
          </a:prstGeom>
        </p:spPr>
      </p:pic>
      <p:pic>
        <p:nvPicPr>
          <p:cNvPr id="16" name="Рисунок 15" descr="termagreements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932041" y="1196752"/>
            <a:ext cx="1584175" cy="200418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27584" y="331692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Счета</a:t>
            </a:r>
            <a:endParaRPr lang="en-GB" sz="2000" b="1" dirty="0"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808" y="331692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Обороты</a:t>
            </a:r>
            <a:endParaRPr lang="en-GB" sz="2000" b="1" dirty="0"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76056" y="3212976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Срочные</a:t>
            </a:r>
          </a:p>
          <a:p>
            <a:r>
              <a:rPr lang="ru-RU" sz="2000" b="1" dirty="0" smtClean="0">
                <a:latin typeface="+mn-lt"/>
              </a:rPr>
              <a:t>договоры</a:t>
            </a:r>
            <a:endParaRPr lang="en-GB" sz="2000" b="1" dirty="0"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08304" y="331692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Кредиты</a:t>
            </a:r>
            <a:endParaRPr lang="en-GB" sz="2000" b="1" dirty="0"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6132" y="6197242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Аллокация</a:t>
            </a:r>
            <a:endParaRPr lang="en-GB" sz="2000" b="1" dirty="0"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555776" y="6021288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n-lt"/>
              </a:rPr>
              <a:t>Финансовые инструменты</a:t>
            </a:r>
            <a:endParaRPr lang="en-GB" sz="2000" b="1" dirty="0">
              <a:latin typeface="+mn-lt"/>
            </a:endParaRPr>
          </a:p>
        </p:txBody>
      </p:sp>
      <p:pic>
        <p:nvPicPr>
          <p:cNvPr id="29" name="Рисунок 28" descr="turnover_new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99792" y="1196752"/>
            <a:ext cx="1591756" cy="201622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297972" y="6197242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Карты</a:t>
            </a:r>
            <a:endParaRPr lang="en-GB" sz="2000" b="1" dirty="0">
              <a:latin typeface="+mn-lt"/>
            </a:endParaRPr>
          </a:p>
        </p:txBody>
      </p:sp>
      <p:pic>
        <p:nvPicPr>
          <p:cNvPr id="21" name="Рисунок 20" descr="credits.PNG"/>
          <p:cNvPicPr>
            <a:picLocks noChangeAspect="1"/>
          </p:cNvPicPr>
          <p:nvPr/>
        </p:nvPicPr>
        <p:blipFill>
          <a:blip r:embed="rId6" cstate="print">
            <a:grayscl/>
          </a:blip>
          <a:stretch>
            <a:fillRect/>
          </a:stretch>
        </p:blipFill>
        <p:spPr>
          <a:xfrm>
            <a:off x="7164288" y="4077072"/>
            <a:ext cx="1578409" cy="199353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7380312" y="6021288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n-lt"/>
              </a:rPr>
              <a:t>Ценные бумаги</a:t>
            </a:r>
            <a:endParaRPr lang="en-GB" sz="2000" b="1" dirty="0">
              <a:latin typeface="+mn-lt"/>
            </a:endParaRPr>
          </a:p>
        </p:txBody>
      </p:sp>
      <p:pic>
        <p:nvPicPr>
          <p:cNvPr id="28" name="Рисунок 27" descr="account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26148" y="4077072"/>
            <a:ext cx="1590068" cy="20162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998757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Прикладная архитектура решения</a:t>
            </a: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cap="small" dirty="0" err="1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5" name="Рисунок 4" descr="q_big-pic_01.wm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261027"/>
            <a:ext cx="8856983" cy="52643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Экспертиза </a:t>
            </a: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IT Pro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по технологиям и платформам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50678365"/>
              </p:ext>
            </p:extLst>
          </p:nvPr>
        </p:nvGraphicFramePr>
        <p:xfrm>
          <a:off x="251520" y="1503448"/>
          <a:ext cx="8496942" cy="425455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256585"/>
                <a:gridCol w="1584176"/>
                <a:gridCol w="1656181"/>
              </a:tblGrid>
              <a:tr h="9773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MS SQL Server</a:t>
                      </a:r>
                      <a:endParaRPr lang="ru-RU" sz="2400" b="1" kern="1200" dirty="0" smtClean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MS Excel</a:t>
                      </a:r>
                      <a:endParaRPr lang="ru-RU" sz="2400" b="1" kern="1200" dirty="0" smtClean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Power BI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96682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Integration Services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Графическое построение и изменение интеграционных пакетов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Работа с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OLAP-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кубами в знакомой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развитой среде</a:t>
                      </a:r>
                    </a:p>
                    <a:p>
                      <a:pPr algn="l"/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Power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Query</a:t>
                      </a:r>
                    </a:p>
                    <a:p>
                      <a:pPr algn="l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Power Pivot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lang="en-US" sz="1800" kern="1200" baseline="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Power View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l"/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Дашборды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для руководства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Web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Развертыва-ние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on-premise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или в облаке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Analysis Services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Полнофункциональная модель метаданных, которую понимает  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Excel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 другие платформы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51112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Master Data Services -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Оперативное развёртывание</a:t>
                      </a:r>
                      <a:r>
                        <a:rPr lang="ru-RU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внесистемного учёта НСИ 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651112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Reporting Services –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отчеты, интеграция с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SharePoint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951247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6632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Экспертиза </a:t>
            </a: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IT Pro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по построению АХД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65671" y="1340768"/>
            <a:ext cx="761913" cy="1631790"/>
          </a:xfrm>
          <a:custGeom>
            <a:avLst/>
            <a:gdLst>
              <a:gd name="connsiteX0" fmla="*/ 0 w 761913"/>
              <a:gd name="connsiteY0" fmla="*/ 0 h 1291950"/>
              <a:gd name="connsiteX1" fmla="*/ 761913 w 761913"/>
              <a:gd name="connsiteY1" fmla="*/ 0 h 1291950"/>
              <a:gd name="connsiteX2" fmla="*/ 761913 w 761913"/>
              <a:gd name="connsiteY2" fmla="*/ 1291950 h 1291950"/>
              <a:gd name="connsiteX3" fmla="*/ 0 w 761913"/>
              <a:gd name="connsiteY3" fmla="*/ 1291950 h 1291950"/>
              <a:gd name="connsiteX4" fmla="*/ 0 w 761913"/>
              <a:gd name="connsiteY4" fmla="*/ 0 h 129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913" h="1291950">
                <a:moveTo>
                  <a:pt x="0" y="0"/>
                </a:moveTo>
                <a:lnTo>
                  <a:pt x="761913" y="0"/>
                </a:lnTo>
                <a:lnTo>
                  <a:pt x="761913" y="1291950"/>
                </a:lnTo>
                <a:lnTo>
                  <a:pt x="0" y="129195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vert270" wrap="square" lIns="128016" tIns="45720" rIns="128016" bIns="45720" numCol="1" spcCol="1270" anchor="ctr" anchorCtr="0">
            <a:noAutofit/>
          </a:bodyPr>
          <a:lstStyle/>
          <a:p>
            <a:pPr marL="0" marR="0" lvl="0" indent="0" algn="ctr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small" spc="0" normalizeH="0" baseline="0" noProof="0" dirty="0" smtClean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Ключевые задачи</a:t>
            </a:r>
            <a:endParaRPr kumimoji="0" lang="ru-RU" sz="2000" b="1" i="0" u="none" strike="noStrike" kern="1200" cap="small" spc="0" normalizeH="0" baseline="0" noProof="0" dirty="0">
              <a:ln>
                <a:noFill/>
              </a:ln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17" name="Левая фигурная скобка 16"/>
          <p:cNvSpPr/>
          <p:nvPr/>
        </p:nvSpPr>
        <p:spPr>
          <a:xfrm>
            <a:off x="797409" y="1397073"/>
            <a:ext cx="431251" cy="1527871"/>
          </a:xfrm>
          <a:prstGeom prst="leftBrace">
            <a:avLst>
              <a:gd name="adj1" fmla="val 35000"/>
              <a:gd name="adj2" fmla="val 50000"/>
            </a:avLst>
          </a:prstGeom>
          <a:noFill/>
          <a:ln w="38100" cap="flat" cmpd="sng" algn="ctr">
            <a:solidFill>
              <a:srgbClr val="00B0F0"/>
            </a:solidFill>
            <a:prstDash val="solid"/>
          </a:ln>
          <a:effectLst/>
        </p:spPr>
      </p:sp>
      <p:sp>
        <p:nvSpPr>
          <p:cNvPr id="21" name="Полилиния 20"/>
          <p:cNvSpPr/>
          <p:nvPr/>
        </p:nvSpPr>
        <p:spPr>
          <a:xfrm>
            <a:off x="1186827" y="1397073"/>
            <a:ext cx="7777661" cy="1527871"/>
          </a:xfrm>
          <a:custGeom>
            <a:avLst/>
            <a:gdLst>
              <a:gd name="connsiteX0" fmla="*/ 0 w 6979785"/>
              <a:gd name="connsiteY0" fmla="*/ 0 h 2220539"/>
              <a:gd name="connsiteX1" fmla="*/ 6979785 w 6979785"/>
              <a:gd name="connsiteY1" fmla="*/ 0 h 2220539"/>
              <a:gd name="connsiteX2" fmla="*/ 6979785 w 6979785"/>
              <a:gd name="connsiteY2" fmla="*/ 2220539 h 2220539"/>
              <a:gd name="connsiteX3" fmla="*/ 0 w 6979785"/>
              <a:gd name="connsiteY3" fmla="*/ 2220539 h 2220539"/>
              <a:gd name="connsiteX4" fmla="*/ 0 w 6979785"/>
              <a:gd name="connsiteY4" fmla="*/ 0 h 2220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9785" h="2220539">
                <a:moveTo>
                  <a:pt x="0" y="0"/>
                </a:moveTo>
                <a:lnTo>
                  <a:pt x="6979785" y="0"/>
                </a:lnTo>
                <a:lnTo>
                  <a:pt x="6979785" y="2220539"/>
                </a:lnTo>
                <a:lnTo>
                  <a:pt x="0" y="2220539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0B0F0">
                  <a:lumMod val="49000"/>
                  <a:lumOff val="51000"/>
                </a:srgbClr>
              </a:gs>
              <a:gs pos="100000">
                <a:srgbClr val="00B0F0">
                  <a:lumMod val="93000"/>
                </a:srgbClr>
              </a:gs>
            </a:gsLst>
            <a:lin ang="5400000" scaled="0"/>
          </a:gradFill>
          <a:ln w="9525" cap="flat" cmpd="sng" algn="ctr">
            <a:solidFill>
              <a:srgbClr val="5DCEAF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68580" tIns="68580" rIns="68580" bIns="68580" numCol="1" spcCol="1270" anchor="ctr" anchorCtr="0">
            <a:noAutofit/>
          </a:bodyPr>
          <a:lstStyle/>
          <a:p>
            <a:pPr marL="285750" marR="0" lvl="1" indent="-285750" algn="just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rgbClr val="4E67C8">
                    <a:lumMod val="50000"/>
                  </a:srgbClr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Обеспечение доверия к данным</a:t>
            </a:r>
          </a:p>
          <a:p>
            <a:pPr marL="285750" lvl="1" indent="-285750" algn="just" defTabSz="800100" fontAlgn="auto">
              <a:lnSpc>
                <a:spcPct val="90000"/>
              </a:lnSpc>
              <a:spcAft>
                <a:spcPct val="15000"/>
              </a:spcAft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4E67C8">
                    <a:lumMod val="50000"/>
                  </a:srgbClr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Создание единого подхода к анализу </a:t>
            </a:r>
          </a:p>
          <a:p>
            <a:pPr marL="285750" marR="0" lvl="1" indent="-285750" algn="just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rgbClr val="4E67C8">
                    <a:lumMod val="50000"/>
                  </a:srgbClr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Решение конкретных бизнес-задач</a:t>
            </a:r>
          </a:p>
          <a:p>
            <a:pPr marL="285750" marR="0" lvl="1" indent="-285750" algn="just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rgbClr val="4E67C8">
                    <a:lumMod val="50000"/>
                  </a:srgbClr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Обеспечение корректировки и обогащения данных</a:t>
            </a:r>
          </a:p>
          <a:p>
            <a:pPr marL="285750" lvl="1" indent="-285750" algn="just" defTabSz="800100" fontAlgn="auto">
              <a:lnSpc>
                <a:spcPct val="90000"/>
              </a:lnSpc>
              <a:spcAft>
                <a:spcPct val="15000"/>
              </a:spcAft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rgbClr val="4E67C8">
                    <a:lumMod val="50000"/>
                  </a:srgbClr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Обеспечение гибкости и масштабируемости</a:t>
            </a:r>
          </a:p>
        </p:txBody>
      </p:sp>
      <p:sp>
        <p:nvSpPr>
          <p:cNvPr id="22" name="Полилиния 21"/>
          <p:cNvSpPr/>
          <p:nvPr/>
        </p:nvSpPr>
        <p:spPr>
          <a:xfrm>
            <a:off x="35496" y="3947968"/>
            <a:ext cx="761913" cy="1497256"/>
          </a:xfrm>
          <a:custGeom>
            <a:avLst/>
            <a:gdLst>
              <a:gd name="connsiteX0" fmla="*/ 0 w 761913"/>
              <a:gd name="connsiteY0" fmla="*/ 0 h 1247400"/>
              <a:gd name="connsiteX1" fmla="*/ 761913 w 761913"/>
              <a:gd name="connsiteY1" fmla="*/ 0 h 1247400"/>
              <a:gd name="connsiteX2" fmla="*/ 761913 w 761913"/>
              <a:gd name="connsiteY2" fmla="*/ 1247400 h 1247400"/>
              <a:gd name="connsiteX3" fmla="*/ 0 w 761913"/>
              <a:gd name="connsiteY3" fmla="*/ 1247400 h 1247400"/>
              <a:gd name="connsiteX4" fmla="*/ 0 w 761913"/>
              <a:gd name="connsiteY4" fmla="*/ 0 h 124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1913" h="1247400">
                <a:moveTo>
                  <a:pt x="0" y="0"/>
                </a:moveTo>
                <a:lnTo>
                  <a:pt x="761913" y="0"/>
                </a:lnTo>
                <a:lnTo>
                  <a:pt x="761913" y="1247400"/>
                </a:lnTo>
                <a:lnTo>
                  <a:pt x="0" y="12474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vert270" wrap="square" lIns="128016" tIns="45720" rIns="128016" bIns="45720" numCol="1" spcCol="1270" anchor="ctr" anchorCtr="0">
            <a:noAutofit/>
          </a:bodyPr>
          <a:lstStyle/>
          <a:p>
            <a:pPr marL="0" marR="0" lvl="0" indent="0" algn="ctr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ru-RU" sz="2000" b="1" cap="small" dirty="0" smtClean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rebuchet MS"/>
              </a:rPr>
              <a:t>Решаемые</a:t>
            </a:r>
            <a:r>
              <a:rPr kumimoji="0" lang="ru-RU" sz="2000" b="1" i="0" u="none" strike="noStrike" kern="1200" cap="small" spc="0" normalizeH="0" baseline="0" noProof="0" dirty="0" smtClean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проблемы</a:t>
            </a:r>
            <a:endParaRPr kumimoji="0" lang="ru-RU" sz="2000" b="1" i="0" u="none" strike="noStrike" kern="1200" cap="small" spc="0" normalizeH="0" baseline="0" noProof="0" dirty="0">
              <a:ln>
                <a:noFill/>
              </a:ln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  <p:sp>
        <p:nvSpPr>
          <p:cNvPr id="23" name="Левая фигурная скобка 22"/>
          <p:cNvSpPr/>
          <p:nvPr/>
        </p:nvSpPr>
        <p:spPr>
          <a:xfrm>
            <a:off x="755576" y="3140968"/>
            <a:ext cx="431251" cy="3096343"/>
          </a:xfrm>
          <a:prstGeom prst="leftBrace">
            <a:avLst>
              <a:gd name="adj1" fmla="val 35000"/>
              <a:gd name="adj2" fmla="val 50000"/>
            </a:avLst>
          </a:prstGeom>
          <a:noFill/>
          <a:ln w="38100" cap="flat" cmpd="sng" algn="ctr">
            <a:solidFill>
              <a:srgbClr val="FF8021"/>
            </a:solidFill>
            <a:prstDash val="solid"/>
          </a:ln>
          <a:effectLst/>
        </p:spPr>
      </p:sp>
      <p:sp>
        <p:nvSpPr>
          <p:cNvPr id="24" name="Полилиния 23"/>
          <p:cNvSpPr/>
          <p:nvPr/>
        </p:nvSpPr>
        <p:spPr>
          <a:xfrm>
            <a:off x="1186827" y="3140968"/>
            <a:ext cx="7777661" cy="3096343"/>
          </a:xfrm>
          <a:custGeom>
            <a:avLst/>
            <a:gdLst>
              <a:gd name="connsiteX0" fmla="*/ 0 w 6979785"/>
              <a:gd name="connsiteY0" fmla="*/ 0 h 2338875"/>
              <a:gd name="connsiteX1" fmla="*/ 6979785 w 6979785"/>
              <a:gd name="connsiteY1" fmla="*/ 0 h 2338875"/>
              <a:gd name="connsiteX2" fmla="*/ 6979785 w 6979785"/>
              <a:gd name="connsiteY2" fmla="*/ 2338875 h 2338875"/>
              <a:gd name="connsiteX3" fmla="*/ 0 w 6979785"/>
              <a:gd name="connsiteY3" fmla="*/ 2338875 h 2338875"/>
              <a:gd name="connsiteX4" fmla="*/ 0 w 6979785"/>
              <a:gd name="connsiteY4" fmla="*/ 0 h 233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9785" h="2338875">
                <a:moveTo>
                  <a:pt x="0" y="0"/>
                </a:moveTo>
                <a:lnTo>
                  <a:pt x="6979785" y="0"/>
                </a:lnTo>
                <a:lnTo>
                  <a:pt x="6979785" y="2338875"/>
                </a:lnTo>
                <a:lnTo>
                  <a:pt x="0" y="2338875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8021">
                  <a:lumMod val="95000"/>
                </a:srgbClr>
              </a:gs>
              <a:gs pos="100000">
                <a:srgbClr val="FF8021"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 w="9525" cap="flat" cmpd="sng" algn="ctr">
            <a:solidFill>
              <a:srgbClr val="FF8021"/>
            </a:solidFill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68580" tIns="68580" rIns="68580" bIns="68580" numCol="2" spcCol="216000" anchor="ctr" anchorCtr="0">
            <a:noAutofit/>
          </a:bodyPr>
          <a:lstStyle/>
          <a:p>
            <a:pPr marL="285750" marR="0" lvl="1" indent="-285750" algn="l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Trebuchet MS"/>
              </a:rPr>
              <a:t>Наличие разных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ysClr val="window" lastClr="FFFFFF"/>
                </a:solidFill>
                <a:uLnTx/>
                <a:uFillTx/>
                <a:latin typeface="Trebuchet MS"/>
              </a:rPr>
              <a:t> </a:t>
            </a: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учетных систем (ядро, розница, ПЦ, …)</a:t>
            </a:r>
            <a:endParaRPr lang="ru-RU" b="1" dirty="0">
              <a:solidFill>
                <a:sysClr val="window" lastClr="FFFFFF"/>
              </a:solidFill>
              <a:latin typeface="Trebuchet MS"/>
            </a:endParaRPr>
          </a:p>
          <a:p>
            <a:pPr marL="285750" lvl="1" indent="-285750" defTabSz="800100" fontAlgn="auto">
              <a:lnSpc>
                <a:spcPct val="90000"/>
              </a:lnSpc>
              <a:spcAft>
                <a:spcPct val="15000"/>
              </a:spcAft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Расхождение между данными разных учетных систем</a:t>
            </a:r>
          </a:p>
          <a:p>
            <a:pPr marL="285750" marR="0" lvl="1" indent="-285750" algn="l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Наличие </a:t>
            </a:r>
            <a:r>
              <a:rPr lang="en-US" b="1" dirty="0" smtClean="0">
                <a:solidFill>
                  <a:sysClr val="window" lastClr="FFFFFF"/>
                </a:solidFill>
                <a:latin typeface="Trebuchet MS"/>
              </a:rPr>
              <a:t>off-line </a:t>
            </a: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экземпляров и плохие каналы</a:t>
            </a:r>
          </a:p>
          <a:p>
            <a:pPr marL="285750" marR="0" lvl="1" indent="-285750" algn="l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Отсутствие прямого доступа к БД на чтение</a:t>
            </a:r>
          </a:p>
          <a:p>
            <a:pPr marL="285750" lvl="1" indent="-285750" defTabSz="800100" fontAlgn="auto">
              <a:lnSpc>
                <a:spcPct val="90000"/>
              </a:lnSpc>
              <a:spcAft>
                <a:spcPct val="15000"/>
              </a:spcAft>
              <a:buFont typeface="Wingdings" pitchFamily="2" charset="2"/>
              <a:buChar char="ü"/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Отсутствие учета по части признаков/параметров</a:t>
            </a:r>
            <a:br>
              <a:rPr lang="ru-RU" b="1" dirty="0" smtClean="0">
                <a:solidFill>
                  <a:sysClr val="window" lastClr="FFFFFF"/>
                </a:solidFill>
                <a:latin typeface="Trebuchet MS"/>
              </a:rPr>
            </a:br>
            <a:endParaRPr lang="ru-RU" b="1" dirty="0" smtClean="0">
              <a:solidFill>
                <a:sysClr val="window" lastClr="FFFFFF"/>
              </a:solidFill>
              <a:latin typeface="Trebuchet MS"/>
            </a:endParaRPr>
          </a:p>
          <a:p>
            <a:pPr marL="285750" marR="0" lvl="1" indent="-285750" algn="l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Плохое качество справочников (дубли клиентов)</a:t>
            </a:r>
          </a:p>
          <a:p>
            <a:pPr marL="285750" marR="0" lvl="1" indent="-285750" algn="l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Плохо индексированные таблицы в учетных системах</a:t>
            </a:r>
          </a:p>
          <a:p>
            <a:pPr marL="285750" marR="0" lvl="1" indent="-285750" algn="l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Отсутствие </a:t>
            </a:r>
            <a:r>
              <a:rPr lang="ru-RU" b="1" dirty="0" err="1" smtClean="0">
                <a:solidFill>
                  <a:sysClr val="window" lastClr="FFFFFF"/>
                </a:solidFill>
                <a:latin typeface="Trebuchet MS"/>
              </a:rPr>
              <a:t>логирования</a:t>
            </a: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 изменений в архиве</a:t>
            </a:r>
          </a:p>
          <a:p>
            <a:pPr marL="285750" marR="0" lvl="1" indent="-285750" algn="l" defTabSz="8001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Потребность в </a:t>
            </a:r>
            <a:r>
              <a:rPr lang="en-US" b="1" dirty="0" err="1" smtClean="0">
                <a:solidFill>
                  <a:sysClr val="window" lastClr="FFFFFF"/>
                </a:solidFill>
                <a:latin typeface="Trebuchet MS"/>
              </a:rPr>
              <a:t>onlin</a:t>
            </a:r>
            <a:r>
              <a:rPr lang="en-US" b="1" dirty="0" smtClean="0">
                <a:solidFill>
                  <a:sysClr val="window" lastClr="FFFFFF"/>
                </a:solidFill>
                <a:latin typeface="Trebuchet MS"/>
              </a:rPr>
              <a:t>’</a:t>
            </a:r>
            <a:r>
              <a:rPr lang="ru-RU" b="1" dirty="0" smtClean="0">
                <a:solidFill>
                  <a:sysClr val="window" lastClr="FFFFFF"/>
                </a:solidFill>
                <a:latin typeface="Trebuchet MS"/>
              </a:rPr>
              <a:t>е</a:t>
            </a:r>
            <a:endParaRPr lang="ru-RU" b="1" dirty="0">
              <a:solidFill>
                <a:sysClr val="window" lastClr="FFFFFF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98757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logo-etb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5229200"/>
            <a:ext cx="2736304" cy="649872"/>
          </a:xfrm>
          <a:prstGeom prst="rect">
            <a:avLst/>
          </a:prstGeom>
        </p:spPr>
      </p:pic>
      <p:pic>
        <p:nvPicPr>
          <p:cNvPr id="18" name="Рисунок 17" descr="log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356992"/>
            <a:ext cx="295232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8" descr="http://www.nsbank.ru/nsbank/shapka_ns2.jpg">
            <a:hlinkClick r:id="rId5" tooltip="Главная"/>
          </p:cNvPr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7166"/>
          <a:stretch>
            <a:fillRect/>
          </a:stretch>
        </p:blipFill>
        <p:spPr bwMode="auto">
          <a:xfrm>
            <a:off x="5959799" y="2406651"/>
            <a:ext cx="26701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4237" y="4479107"/>
            <a:ext cx="2026847" cy="750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0433"/>
          <a:stretch/>
        </p:blipFill>
        <p:spPr>
          <a:xfrm>
            <a:off x="5964237" y="1158652"/>
            <a:ext cx="2703513" cy="390525"/>
          </a:xfrm>
          <a:prstGeom prst="rect">
            <a:avLst/>
          </a:prstGeom>
        </p:spPr>
      </p:pic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6" name="Схема 15"/>
          <p:cNvGraphicFramePr/>
          <p:nvPr>
            <p:extLst>
              <p:ext uri="{D42A27DB-BD31-4B8C-83A1-F6EECF244321}">
                <p14:modId xmlns="" xmlns:p14="http://schemas.microsoft.com/office/powerpoint/2010/main" val="4027759295"/>
              </p:ext>
            </p:extLst>
          </p:nvPr>
        </p:nvGraphicFramePr>
        <p:xfrm>
          <a:off x="641921" y="1158652"/>
          <a:ext cx="4794175" cy="5438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pSp>
        <p:nvGrpSpPr>
          <p:cNvPr id="2" name="Группа 17"/>
          <p:cNvGrpSpPr/>
          <p:nvPr/>
        </p:nvGrpSpPr>
        <p:grpSpPr>
          <a:xfrm>
            <a:off x="5959799" y="1679522"/>
            <a:ext cx="2155501" cy="578056"/>
            <a:chOff x="5096199" y="1501722"/>
            <a:chExt cx="2155501" cy="578056"/>
          </a:xfrm>
        </p:grpSpPr>
        <p:pic>
          <p:nvPicPr>
            <p:cNvPr id="1026" name="Picture 2" descr="http://www.itb.ru/i/logo-3.png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" r="43069" b="32790"/>
            <a:stretch/>
          </p:blipFill>
          <p:spPr bwMode="auto">
            <a:xfrm>
              <a:off x="5096199" y="1501722"/>
              <a:ext cx="2155501" cy="378184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http://www.itb.ru/i/logo-3.png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56345" t="1" b="37986"/>
            <a:stretch/>
          </p:blipFill>
          <p:spPr bwMode="auto">
            <a:xfrm>
              <a:off x="5322171" y="1730833"/>
              <a:ext cx="1881513" cy="348945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Опыт </a:t>
            </a: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IT Pro</a:t>
            </a:r>
            <a:endParaRPr lang="ru-RU" sz="2400" cap="small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Рисунок 12" descr="logofg.g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5508104" y="3212976"/>
            <a:ext cx="3597027" cy="442188"/>
          </a:xfrm>
          <a:prstGeom prst="rect">
            <a:avLst/>
          </a:prstGeom>
        </p:spPr>
      </p:pic>
      <p:pic>
        <p:nvPicPr>
          <p:cNvPr id="15" name="Рисунок 14" descr="logo-alex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5868144" y="5733256"/>
            <a:ext cx="3076575" cy="55245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51520" y="5229200"/>
            <a:ext cx="3024336" cy="1296144"/>
          </a:xfrm>
        </p:spPr>
        <p:txBody>
          <a:bodyPr>
            <a:noAutofit/>
          </a:bodyPr>
          <a:lstStyle/>
          <a:p>
            <a:pPr algn="l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www.biqube.ru</a:t>
            </a:r>
          </a:p>
          <a:p>
            <a:pPr algn="l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vigo@itprocomp.ru</a:t>
            </a:r>
          </a:p>
          <a:p>
            <a:pPr algn="l" eaLnBrk="1" fontAlgn="auto" hangingPunct="1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+7 (</a:t>
            </a:r>
            <a:r>
              <a:rPr lang="en-US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916</a:t>
            </a:r>
            <a:r>
              <a:rPr lang="ru-RU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) </a:t>
            </a:r>
            <a:r>
              <a:rPr lang="en-US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788</a:t>
            </a:r>
            <a:r>
              <a:rPr lang="ru-RU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 </a:t>
            </a:r>
            <a:r>
              <a:rPr lang="en-US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07</a:t>
            </a:r>
            <a:r>
              <a:rPr lang="ru-RU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 </a:t>
            </a:r>
            <a:r>
              <a:rPr lang="en-US" sz="2600" dirty="0" smtClean="0">
                <a:ln w="6350">
                  <a:noFill/>
                </a:ln>
                <a:solidFill>
                  <a:schemeClr val="bg2">
                    <a:lumMod val="50000"/>
                  </a:schemeClr>
                </a:solidFill>
                <a:effectLst>
                  <a:glow rad="63500">
                    <a:schemeClr val="accent1">
                      <a:satMod val="175000"/>
                      <a:alpha val="11000"/>
                    </a:schemeClr>
                  </a:glow>
                </a:effectLst>
                <a:ea typeface="+mj-ea"/>
                <a:cs typeface="Calibri" pitchFamily="34" charset="0"/>
              </a:rPr>
              <a:t>75</a:t>
            </a:r>
            <a:endParaRPr lang="ru-RU" sz="2600" dirty="0">
              <a:ln w="6350">
                <a:noFill/>
              </a:ln>
              <a:solidFill>
                <a:schemeClr val="bg2">
                  <a:lumMod val="50000"/>
                </a:schemeClr>
              </a:solidFill>
              <a:effectLst>
                <a:glow rad="63500">
                  <a:schemeClr val="accent1">
                    <a:satMod val="175000"/>
                    <a:alpha val="11000"/>
                  </a:schemeClr>
                </a:glow>
              </a:effectLst>
              <a:ea typeface="+mj-ea"/>
              <a:cs typeface="Calibri" pitchFamily="34" charset="0"/>
            </a:endParaRPr>
          </a:p>
        </p:txBody>
      </p:sp>
      <p:pic>
        <p:nvPicPr>
          <p:cNvPr id="8" name="Picture 2" descr="D:\My Documents\My Job\IT Pro\Презентации\Q_mats\bi_qube_logotype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340768"/>
            <a:ext cx="5616725" cy="124320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347863" y="2996952"/>
            <a:ext cx="5616725" cy="792088"/>
          </a:xfrm>
          <a:prstGeom prst="rect">
            <a:avLst/>
          </a:prstGeom>
          <a:solidFill>
            <a:schemeClr val="bg2">
              <a:lumMod val="25000"/>
            </a:schemeClr>
          </a:solidFill>
          <a:effectLst/>
        </p:spPr>
        <p:txBody>
          <a:bodyPr vert="horz" lIns="91440" tIns="45720" rIns="91440" bIns="45720" rtlCol="0" anchor="ctr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>
              <a:buNone/>
            </a:pPr>
            <a:r>
              <a:rPr lang="ru-RU" sz="2400" b="0" dirty="0">
                <a:solidFill>
                  <a:schemeClr val="bg1"/>
                </a:solidFill>
                <a:effectLst/>
                <a:latin typeface="+mn-lt"/>
                <a:cs typeface="Calibri" pitchFamily="34" charset="0"/>
              </a:rPr>
              <a:t>Вносит </a:t>
            </a:r>
            <a:r>
              <a:rPr lang="ru-RU" sz="2400" b="0" dirty="0" smtClean="0">
                <a:solidFill>
                  <a:schemeClr val="bg1"/>
                </a:solidFill>
                <a:effectLst/>
                <a:latin typeface="+mn-lt"/>
                <a:cs typeface="Calibri" pitchFamily="34" charset="0"/>
              </a:rPr>
              <a:t>ясность</a:t>
            </a:r>
            <a:r>
              <a:rPr lang="en-US" sz="2400" b="0" dirty="0" smtClean="0">
                <a:solidFill>
                  <a:schemeClr val="bg1"/>
                </a:solidFill>
                <a:effectLst/>
                <a:latin typeface="+mn-lt"/>
                <a:cs typeface="Calibri" pitchFamily="34" charset="0"/>
              </a:rPr>
              <a:t>!</a:t>
            </a:r>
            <a:endParaRPr lang="ru-RU" sz="2400" b="0" dirty="0">
              <a:solidFill>
                <a:schemeClr val="bg1"/>
              </a:solidFill>
              <a:effectLst/>
              <a:latin typeface="+mn-lt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726070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b="1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Ключевые особенности решения</a:t>
            </a:r>
            <a:r>
              <a:rPr lang="en-US" sz="2400" b="1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cap="small" dirty="0" err="1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</p:txBody>
      </p:sp>
      <p:sp>
        <p:nvSpPr>
          <p:cNvPr id="22" name="Полилиния 21"/>
          <p:cNvSpPr/>
          <p:nvPr/>
        </p:nvSpPr>
        <p:spPr>
          <a:xfrm>
            <a:off x="457919" y="1813743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ECCF3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5ECCF3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Ориентация</a:t>
            </a:r>
            <a:r>
              <a:rPr lang="ru-RU" sz="1300" b="1" dirty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 на российский банковский учет</a:t>
            </a:r>
          </a:p>
        </p:txBody>
      </p:sp>
      <p:sp>
        <p:nvSpPr>
          <p:cNvPr id="23" name="Полилиния 22"/>
          <p:cNvSpPr/>
          <p:nvPr/>
        </p:nvSpPr>
        <p:spPr>
          <a:xfrm>
            <a:off x="2549359" y="1813743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ECCF3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5ECCF3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Апробированная в российских банках сделочная модель</a:t>
            </a:r>
            <a:endParaRPr lang="ru-RU" sz="1300" b="1" dirty="0">
              <a:solidFill>
                <a:sysClr val="window" lastClr="FFFFFF"/>
              </a:solidFill>
              <a:effectLst>
                <a:outerShdw blurRad="50800" dist="12700" dir="13500000" algn="br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457919" y="3188208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A7EA52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A7EA52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Широкое применение возможностей </a:t>
            </a:r>
            <a:r>
              <a:rPr lang="en-US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OLAP</a:t>
            </a:r>
            <a:endParaRPr lang="ru-RU" sz="1300" b="1" dirty="0" smtClean="0">
              <a:solidFill>
                <a:sysClr val="window" lastClr="FFFFFF"/>
              </a:solidFill>
              <a:effectLst>
                <a:outerShdw blurRad="50800" dist="12700" dir="13500000" algn="br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2549359" y="3188208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A7EA52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A7EA52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Поддержка изменений в архиве за произвольный период</a:t>
            </a:r>
          </a:p>
        </p:txBody>
      </p:sp>
      <p:sp>
        <p:nvSpPr>
          <p:cNvPr id="26" name="Полилиния 25"/>
          <p:cNvSpPr/>
          <p:nvPr/>
        </p:nvSpPr>
        <p:spPr>
          <a:xfrm>
            <a:off x="4640799" y="3188208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A7EA52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A7EA52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lvl="0"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00" b="1" dirty="0" err="1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Ассоциаторы</a:t>
            </a:r>
            <a:r>
              <a:rPr lang="en-US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 </a:t>
            </a: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для обогащения данных</a:t>
            </a:r>
          </a:p>
        </p:txBody>
      </p:sp>
      <p:sp>
        <p:nvSpPr>
          <p:cNvPr id="28" name="Полилиния 27"/>
          <p:cNvSpPr/>
          <p:nvPr/>
        </p:nvSpPr>
        <p:spPr>
          <a:xfrm>
            <a:off x="6732240" y="3188208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A7EA52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A7EA52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Удаленная работа пользователей </a:t>
            </a:r>
            <a:b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</a:b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по протоколам </a:t>
            </a:r>
            <a:r>
              <a:rPr lang="ru-RU" sz="1300" b="1" dirty="0" err="1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http</a:t>
            </a: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/</a:t>
            </a:r>
            <a:r>
              <a:rPr lang="ru-RU" sz="1300" b="1" dirty="0" err="1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https</a:t>
            </a:r>
            <a:endParaRPr lang="ru-RU" sz="1300" b="1" dirty="0" smtClean="0">
              <a:solidFill>
                <a:sysClr val="window" lastClr="FFFFFF"/>
              </a:solidFill>
              <a:effectLst>
                <a:outerShdw blurRad="50800" dist="12700" dir="13500000" algn="br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sp>
        <p:nvSpPr>
          <p:cNvPr id="29" name="Полилиния 28"/>
          <p:cNvSpPr/>
          <p:nvPr/>
        </p:nvSpPr>
        <p:spPr>
          <a:xfrm>
            <a:off x="6732240" y="4562673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A7EA52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A7EA52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en-US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Master Data Management</a:t>
            </a:r>
            <a:endParaRPr lang="ru-RU" sz="1300" b="1" dirty="0" smtClean="0">
              <a:solidFill>
                <a:sysClr val="window" lastClr="FFFFFF"/>
              </a:solidFill>
              <a:effectLst>
                <a:outerShdw blurRad="50800" dist="12700" dir="13500000" algn="br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sp>
        <p:nvSpPr>
          <p:cNvPr id="30" name="Полилиния 29"/>
          <p:cNvSpPr/>
          <p:nvPr/>
        </p:nvSpPr>
        <p:spPr>
          <a:xfrm>
            <a:off x="4640799" y="1813743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ECCF3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5ECCF3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lvl="0"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6 </a:t>
            </a:r>
            <a:r>
              <a:rPr lang="ru-RU" sz="1300" b="1" dirty="0" err="1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преднастроенных</a:t>
            </a: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 прикладных витрин данных</a:t>
            </a:r>
          </a:p>
        </p:txBody>
      </p:sp>
      <p:sp>
        <p:nvSpPr>
          <p:cNvPr id="31" name="Полилиния 30"/>
          <p:cNvSpPr/>
          <p:nvPr/>
        </p:nvSpPr>
        <p:spPr>
          <a:xfrm>
            <a:off x="6732240" y="1813743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ECCF3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5ECCF3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Ранее </a:t>
            </a:r>
            <a:r>
              <a:rPr lang="ru-RU" sz="1300" b="1" dirty="0" err="1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прототипирование</a:t>
            </a: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 – первые результаты через месяц</a:t>
            </a:r>
          </a:p>
        </p:txBody>
      </p:sp>
      <p:sp>
        <p:nvSpPr>
          <p:cNvPr id="32" name="Полилиния 31"/>
          <p:cNvSpPr/>
          <p:nvPr/>
        </p:nvSpPr>
        <p:spPr>
          <a:xfrm>
            <a:off x="457919" y="4562673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A7EA52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A7EA52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Публикация отчетов на портале</a:t>
            </a:r>
          </a:p>
        </p:txBody>
      </p:sp>
      <p:sp>
        <p:nvSpPr>
          <p:cNvPr id="33" name="Полилиния 32"/>
          <p:cNvSpPr/>
          <p:nvPr/>
        </p:nvSpPr>
        <p:spPr>
          <a:xfrm>
            <a:off x="2549359" y="4562673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A7EA52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A7EA52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Наличие готовых процедур загрузки данных из ЦФТ, Инверсии, </a:t>
            </a:r>
            <a:r>
              <a:rPr lang="en-US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RS-Bank</a:t>
            </a:r>
            <a:endParaRPr lang="ru-RU" sz="1300" b="1" dirty="0" smtClean="0">
              <a:solidFill>
                <a:sysClr val="window" lastClr="FFFFFF"/>
              </a:solidFill>
              <a:effectLst>
                <a:outerShdw blurRad="50800" dist="12700" dir="13500000" algn="br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sp>
        <p:nvSpPr>
          <p:cNvPr id="34" name="Полилиния 33"/>
          <p:cNvSpPr/>
          <p:nvPr/>
        </p:nvSpPr>
        <p:spPr>
          <a:xfrm>
            <a:off x="4640799" y="4562673"/>
            <a:ext cx="1922400" cy="115344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A7EA52">
                  <a:hueOff val="0"/>
                  <a:satOff val="0"/>
                  <a:lumOff val="0"/>
                  <a:alphaOff val="0"/>
                  <a:lumMod val="95000"/>
                </a:srgbClr>
              </a:gs>
              <a:gs pos="100000">
                <a:srgbClr val="A7EA52">
                  <a:hueOff val="0"/>
                  <a:satOff val="0"/>
                  <a:lumOff val="0"/>
                  <a:alphaOff val="0"/>
                  <a:shade val="82000"/>
                  <a:satMod val="125000"/>
                  <a:lumMod val="74000"/>
                </a:srgbClr>
              </a:gs>
            </a:gsLst>
            <a:lin ang="5400000" scaled="0"/>
          </a:gradFill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Процедуры </a:t>
            </a:r>
            <a:r>
              <a:rPr lang="ru-RU" sz="1300" b="1" dirty="0" err="1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реконсиляции</a:t>
            </a: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 с балансом</a:t>
            </a:r>
            <a:r>
              <a:rPr lang="en-US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 </a:t>
            </a:r>
            <a:r>
              <a:rPr lang="ru-RU" sz="1300" b="1" dirty="0" smtClean="0">
                <a:solidFill>
                  <a:sysClr val="window" lastClr="FFFFFF"/>
                </a:solidFill>
                <a:effectLst>
                  <a:outerShdw blurRad="50800" dist="12700" dir="13500000" algn="br" rotWithShape="0">
                    <a:prstClr val="black">
                      <a:alpha val="40000"/>
                    </a:prstClr>
                  </a:outerShdw>
                </a:effectLst>
                <a:latin typeface="Trebuchet MS"/>
              </a:rPr>
              <a:t>и не только…</a:t>
            </a:r>
          </a:p>
        </p:txBody>
      </p:sp>
    </p:spTree>
    <p:extLst>
      <p:ext uri="{BB962C8B-B14F-4D97-AF65-F5344CB8AC3E}">
        <p14:creationId xmlns="" xmlns:p14="http://schemas.microsoft.com/office/powerpoint/2010/main" val="33224185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b="1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Специальное предложение!</a:t>
            </a:r>
            <a:endParaRPr lang="ru-RU" sz="2400" cap="small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="" xmlns:p14="http://schemas.microsoft.com/office/powerpoint/2010/main" val="1269578068"/>
              </p:ext>
            </p:extLst>
          </p:nvPr>
        </p:nvGraphicFramePr>
        <p:xfrm>
          <a:off x="395536" y="2257702"/>
          <a:ext cx="8280920" cy="4339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Лента лицом вверх 1"/>
          <p:cNvSpPr/>
          <p:nvPr/>
        </p:nvSpPr>
        <p:spPr>
          <a:xfrm>
            <a:off x="128829" y="1124744"/>
            <a:ext cx="8835659" cy="956450"/>
          </a:xfrm>
          <a:prstGeom prst="ribbon2">
            <a:avLst>
              <a:gd name="adj1" fmla="val 16667"/>
              <a:gd name="adj2" fmla="val 67473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kern="0" dirty="0">
                <a:solidFill>
                  <a:schemeClr val="accent6">
                    <a:lumMod val="50000"/>
                  </a:schemeClr>
                </a:solidFill>
              </a:rPr>
              <a:t>Решение одной из ключевых задач </a:t>
            </a:r>
            <a:r>
              <a:rPr lang="en-US" b="1" kern="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en-US" b="1" kern="0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b="1" kern="0" dirty="0" smtClean="0">
                <a:solidFill>
                  <a:schemeClr val="accent6">
                    <a:lumMod val="50000"/>
                  </a:schemeClr>
                </a:solidFill>
              </a:rPr>
              <a:t>в </a:t>
            </a:r>
            <a:r>
              <a:rPr lang="ru-RU" b="1" kern="0" dirty="0">
                <a:solidFill>
                  <a:schemeClr val="accent6">
                    <a:lumMod val="50000"/>
                  </a:schemeClr>
                </a:solidFill>
              </a:rPr>
              <a:t>пределах 1 млн. руб</a:t>
            </a:r>
            <a:r>
              <a:rPr lang="ru-RU" b="1" kern="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98757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179512" y="5949280"/>
            <a:ext cx="8856984" cy="836712"/>
          </a:xfrm>
          <a:prstGeom prst="roundRect">
            <a:avLst/>
          </a:prstGeom>
          <a:solidFill>
            <a:schemeClr val="bg2"/>
          </a:solidFill>
          <a:ln w="190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" name="Группа 3"/>
          <p:cNvGrpSpPr/>
          <p:nvPr/>
        </p:nvGrpSpPr>
        <p:grpSpPr>
          <a:xfrm>
            <a:off x="128829" y="1114772"/>
            <a:ext cx="8907665" cy="4762500"/>
            <a:chOff x="128829" y="1114772"/>
            <a:chExt cx="8907665" cy="4762500"/>
          </a:xfrm>
        </p:grpSpPr>
        <p:pic>
          <p:nvPicPr>
            <p:cNvPr id="1026" name="Picture 2" descr="D:\My Documents\My Job\IT Pro\Презентации\puzzl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29" y="1114772"/>
              <a:ext cx="4762500" cy="47625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D:\My Documents\My Job\IT Pro\Презентации\puzzle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12962"/>
            <a:stretch/>
          </p:blipFill>
          <p:spPr bwMode="auto">
            <a:xfrm>
              <a:off x="4891329" y="1114772"/>
              <a:ext cx="4145165" cy="4762500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26751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: консолидация, историзация и обогащение</a:t>
            </a: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данных</a:t>
            </a:r>
          </a:p>
        </p:txBody>
      </p:sp>
      <p:sp>
        <p:nvSpPr>
          <p:cNvPr id="30" name="Полилиния 29"/>
          <p:cNvSpPr/>
          <p:nvPr/>
        </p:nvSpPr>
        <p:spPr>
          <a:xfrm>
            <a:off x="3203848" y="5301208"/>
            <a:ext cx="3312368" cy="72008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Формирование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 </a:t>
            </a:r>
            <a:b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обязательной отчетности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/>
            </a:r>
            <a:b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(Приложения 1-6 ФОР, ф. 102)</a:t>
            </a:r>
          </a:p>
        </p:txBody>
      </p:sp>
      <p:sp>
        <p:nvSpPr>
          <p:cNvPr id="22" name="Полилиния 21"/>
          <p:cNvSpPr/>
          <p:nvPr/>
        </p:nvSpPr>
        <p:spPr>
          <a:xfrm>
            <a:off x="1331639" y="1484784"/>
            <a:ext cx="2520281" cy="72008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Управленческий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/>
            </a:r>
            <a:b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баланс и ОПУ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rebuchet MS"/>
            </a:endParaRPr>
          </a:p>
        </p:txBody>
      </p:sp>
      <p:sp>
        <p:nvSpPr>
          <p:cNvPr id="28" name="Полилиния 27"/>
          <p:cNvSpPr/>
          <p:nvPr/>
        </p:nvSpPr>
        <p:spPr>
          <a:xfrm>
            <a:off x="827584" y="3151269"/>
            <a:ext cx="3456384" cy="709779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Аллокация финансового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результата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/>
            </a:r>
            <a:b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на договоры,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 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клиентов, менеджеров, подразделения, продукты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rebuchet MS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3491880" y="2564904"/>
            <a:ext cx="2736303" cy="72008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 algn="ctr">
            <a:noFill/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marL="0" marR="0" lvl="0" indent="0" algn="ctr" defTabSz="57785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  <a:t>Построение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  <a:t>финансового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  <a:t>портрета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  <a:t/>
            </a:r>
            <a:b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</a:b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uLnTx/>
                <a:uFillTx/>
                <a:latin typeface="Trebuchet MS"/>
                <a:ea typeface="+mn-ea"/>
                <a:cs typeface="+mn-cs"/>
              </a:rPr>
              <a:t>клиента</a:t>
            </a:r>
          </a:p>
        </p:txBody>
      </p:sp>
      <p:sp>
        <p:nvSpPr>
          <p:cNvPr id="35" name="Полилиния 34"/>
          <p:cNvSpPr/>
          <p:nvPr/>
        </p:nvSpPr>
        <p:spPr>
          <a:xfrm>
            <a:off x="6012160" y="1484784"/>
            <a:ext cx="2808312" cy="72008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Кредитный и депозитный портфель в динамике</a:t>
            </a:r>
          </a:p>
        </p:txBody>
      </p:sp>
      <p:sp>
        <p:nvSpPr>
          <p:cNvPr id="32" name="Полилиния 31"/>
          <p:cNvSpPr/>
          <p:nvPr/>
        </p:nvSpPr>
        <p:spPr>
          <a:xfrm>
            <a:off x="6472203" y="4941168"/>
            <a:ext cx="1672203" cy="72008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Платежный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/>
            </a:r>
            <a:b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календарь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/>
            </a:r>
            <a:b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и платежная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/>
            </a:r>
            <a:b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позиция</a:t>
            </a:r>
          </a:p>
        </p:txBody>
      </p:sp>
      <p:sp>
        <p:nvSpPr>
          <p:cNvPr id="19" name="Полилиния 18"/>
          <p:cNvSpPr/>
          <p:nvPr/>
        </p:nvSpPr>
        <p:spPr>
          <a:xfrm>
            <a:off x="5923336" y="3068960"/>
            <a:ext cx="2520280" cy="72008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 algn="ctr">
            <a:noFill/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Подготовка данных для обязательной отчетности (нормативы, ф. 115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, 125</a:t>
            </a: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)</a:t>
            </a:r>
          </a:p>
        </p:txBody>
      </p:sp>
      <p:sp>
        <p:nvSpPr>
          <p:cNvPr id="21" name="Полилиния 20"/>
          <p:cNvSpPr/>
          <p:nvPr/>
        </p:nvSpPr>
        <p:spPr>
          <a:xfrm>
            <a:off x="1835695" y="4869160"/>
            <a:ext cx="1368152" cy="720080"/>
          </a:xfrm>
          <a:custGeom>
            <a:avLst/>
            <a:gdLst>
              <a:gd name="connsiteX0" fmla="*/ 0 w 1922400"/>
              <a:gd name="connsiteY0" fmla="*/ 0 h 1153440"/>
              <a:gd name="connsiteX1" fmla="*/ 1922400 w 1922400"/>
              <a:gd name="connsiteY1" fmla="*/ 0 h 1153440"/>
              <a:gd name="connsiteX2" fmla="*/ 1922400 w 1922400"/>
              <a:gd name="connsiteY2" fmla="*/ 1153440 h 1153440"/>
              <a:gd name="connsiteX3" fmla="*/ 0 w 1922400"/>
              <a:gd name="connsiteY3" fmla="*/ 1153440 h 1153440"/>
              <a:gd name="connsiteX4" fmla="*/ 0 w 1922400"/>
              <a:gd name="connsiteY4" fmla="*/ 0 h 1153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2400" h="1153440">
                <a:moveTo>
                  <a:pt x="0" y="0"/>
                </a:moveTo>
                <a:lnTo>
                  <a:pt x="1922400" y="0"/>
                </a:lnTo>
                <a:lnTo>
                  <a:pt x="1922400" y="1153440"/>
                </a:lnTo>
                <a:lnTo>
                  <a:pt x="0" y="115344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49530" tIns="49530" rIns="49530" bIns="49530" numCol="1" spcCol="1270" anchor="ctr" anchorCtr="0">
            <a:noAutofit/>
          </a:bodyPr>
          <a:lstStyle/>
          <a:p>
            <a:pPr algn="ctr" defTabSz="577850" fontAlgn="auto">
              <a:lnSpc>
                <a:spcPct val="90000"/>
              </a:lnSpc>
              <a:spcAft>
                <a:spcPct val="35000"/>
              </a:spcAft>
            </a:pP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Мастер-данные </a:t>
            </a:r>
            <a: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/>
            </a:r>
            <a:br>
              <a:rPr lang="en-US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</a:br>
            <a:r>
              <a:rPr lang="ru-RU" sz="1400" b="1" dirty="0" smtClean="0">
                <a:solidFill>
                  <a:schemeClr val="accent6">
                    <a:lumMod val="75000"/>
                  </a:schemeClr>
                </a:solidFill>
                <a:latin typeface="Trebuchet MS"/>
              </a:rPr>
              <a:t>для…</a:t>
            </a:r>
            <a:endParaRPr lang="ru-RU" sz="1400" b="1" dirty="0">
              <a:solidFill>
                <a:schemeClr val="accent6">
                  <a:lumMod val="75000"/>
                </a:schemeClr>
              </a:solidFill>
              <a:latin typeface="Trebuchet M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0529" y="6078429"/>
            <a:ext cx="8615965" cy="590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8001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chemeClr val="bg2">
                    <a:lumMod val="25000"/>
                  </a:schemeClr>
                </a:solidFill>
                <a:latin typeface="Trebuchet MS"/>
              </a:rPr>
              <a:t>Оперативность, регулярность, полнота,</a:t>
            </a:r>
            <a:r>
              <a:rPr lang="en-US" b="1" kern="0" dirty="0" smtClean="0">
                <a:solidFill>
                  <a:schemeClr val="bg2">
                    <a:lumMod val="25000"/>
                  </a:schemeClr>
                </a:solidFill>
                <a:latin typeface="Trebuchet MS"/>
              </a:rPr>
              <a:t> </a:t>
            </a:r>
            <a:r>
              <a:rPr lang="ru-RU" b="1" kern="0" dirty="0" smtClean="0">
                <a:solidFill>
                  <a:schemeClr val="bg2">
                    <a:lumMod val="25000"/>
                  </a:schemeClr>
                </a:solidFill>
                <a:latin typeface="Trebuchet MS"/>
              </a:rPr>
              <a:t>гибкость,</a:t>
            </a:r>
          </a:p>
          <a:p>
            <a:pPr marL="0" marR="0" lvl="0" indent="0" algn="ctr" defTabSz="8001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kern="0" dirty="0" smtClean="0">
                <a:solidFill>
                  <a:schemeClr val="bg2">
                    <a:lumMod val="25000"/>
                  </a:schemeClr>
                </a:solidFill>
                <a:latin typeface="Trebuchet MS"/>
              </a:rPr>
              <a:t>возможность работы в визуальном</a:t>
            </a:r>
            <a:r>
              <a:rPr lang="en-US" b="1" kern="0" dirty="0" smtClean="0">
                <a:solidFill>
                  <a:schemeClr val="bg2">
                    <a:lumMod val="25000"/>
                  </a:schemeClr>
                </a:solidFill>
                <a:latin typeface="Trebuchet MS"/>
              </a:rPr>
              <a:t> </a:t>
            </a:r>
            <a:r>
              <a:rPr lang="ru-RU" b="1" kern="0" dirty="0" smtClean="0">
                <a:solidFill>
                  <a:schemeClr val="bg2">
                    <a:lumMod val="25000"/>
                  </a:schemeClr>
                </a:solidFill>
                <a:latin typeface="Trebuchet MS"/>
              </a:rPr>
              <a:t>интерфейсе, обогащение данных</a:t>
            </a:r>
            <a:endParaRPr lang="en-GB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05809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b="1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Бизнес-объекты и их атрибуты</a:t>
            </a:r>
            <a:endParaRPr lang="ru-RU" sz="2400" cap="small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95736" y="1268760"/>
          <a:ext cx="482453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6357"/>
                <a:gridCol w="1608178"/>
              </a:tblGrid>
              <a:tr h="180464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Меры</a:t>
                      </a:r>
                      <a:r>
                        <a:rPr lang="ru-RU" baseline="0" dirty="0" smtClean="0"/>
                        <a:t> по счетам и договорам</a:t>
                      </a:r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Остаток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Остаток РЭ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Среднехронологический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остаток</a:t>
                      </a:r>
                      <a:endParaRPr lang="en-GB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Среднеарифтетический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остаток</a:t>
                      </a:r>
                      <a:endParaRPr lang="en-GB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en-GB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195736" y="3861048"/>
          <a:ext cx="482453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6357"/>
                <a:gridCol w="1608178"/>
              </a:tblGrid>
              <a:tr h="180464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Меры</a:t>
                      </a:r>
                      <a:r>
                        <a:rPr lang="ru-RU" baseline="0" dirty="0" smtClean="0"/>
                        <a:t> по проводкам</a:t>
                      </a:r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Оборот</a:t>
                      </a:r>
                      <a:r>
                        <a:rPr lang="ru-RU" sz="1400" baseline="0" dirty="0" smtClean="0"/>
                        <a:t> по дебету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Оборот</a:t>
                      </a:r>
                      <a:r>
                        <a:rPr lang="ru-RU" sz="1400" baseline="0" dirty="0" smtClean="0"/>
                        <a:t> по кредиту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Оборот</a:t>
                      </a:r>
                      <a:r>
                        <a:rPr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сальдо</a:t>
                      </a:r>
                      <a:endParaRPr lang="en-GB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Оборот РЭ</a:t>
                      </a:r>
                      <a:endParaRPr lang="en-GB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180464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en-GB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251520" y="1196752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План счетов</a:t>
            </a:r>
            <a:endParaRPr lang="en-GB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2348880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Договоры и</a:t>
            </a:r>
            <a:endParaRPr lang="en-GB" dirty="0" smtClean="0"/>
          </a:p>
          <a:p>
            <a:pPr algn="ctr"/>
            <a:r>
              <a:rPr lang="ru-RU" dirty="0" smtClean="0"/>
              <a:t>продукты</a:t>
            </a:r>
            <a:endParaRPr lang="en-GB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51520" y="3501008"/>
            <a:ext cx="1656184" cy="792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Структура упр. баланса и ОПУ</a:t>
            </a:r>
            <a:endParaRPr lang="en-GB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1520" y="4725144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Валюты</a:t>
            </a:r>
            <a:endParaRPr lang="en-GB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308304" y="1196752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Время</a:t>
            </a:r>
            <a:endParaRPr lang="en-GB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08304" y="2348880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Клиенты и группы</a:t>
            </a:r>
            <a:endParaRPr lang="en-GB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308304" y="3501008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Подразде-ления</a:t>
            </a:r>
            <a:endParaRPr lang="en-GB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308304" y="4653136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Портфели</a:t>
            </a:r>
            <a:endParaRPr lang="en-GB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1520" y="5877272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…</a:t>
            </a:r>
            <a:endParaRPr lang="en-GB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308304" y="5877272"/>
            <a:ext cx="1656184" cy="7200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…</a:t>
            </a:r>
            <a:endParaRPr lang="en-GB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296144"/>
            <a:ext cx="8712290" cy="490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268760"/>
            <a:ext cx="8712968" cy="4901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1" y="1268760"/>
            <a:ext cx="8712968" cy="4901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998757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25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225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225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b="1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Кейс 2: Управление ликвидностью</a:t>
            </a:r>
            <a:endParaRPr lang="ru-RU" sz="2400" cap="small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9512" y="1340768"/>
            <a:ext cx="8784976" cy="525658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9512" y="1340768"/>
            <a:ext cx="8766348" cy="525658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79512" y="1340768"/>
            <a:ext cx="8730853" cy="52565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9987578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3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олилиния 15"/>
          <p:cNvSpPr/>
          <p:nvPr/>
        </p:nvSpPr>
        <p:spPr>
          <a:xfrm>
            <a:off x="6106702" y="1169317"/>
            <a:ext cx="1472400" cy="5536283"/>
          </a:xfrm>
          <a:custGeom>
            <a:avLst/>
            <a:gdLst>
              <a:gd name="connsiteX0" fmla="*/ 0 w 6979785"/>
              <a:gd name="connsiteY0" fmla="*/ 0 h 2220539"/>
              <a:gd name="connsiteX1" fmla="*/ 6979785 w 6979785"/>
              <a:gd name="connsiteY1" fmla="*/ 0 h 2220539"/>
              <a:gd name="connsiteX2" fmla="*/ 6979785 w 6979785"/>
              <a:gd name="connsiteY2" fmla="*/ 2220539 h 2220539"/>
              <a:gd name="connsiteX3" fmla="*/ 0 w 6979785"/>
              <a:gd name="connsiteY3" fmla="*/ 2220539 h 2220539"/>
              <a:gd name="connsiteX4" fmla="*/ 0 w 6979785"/>
              <a:gd name="connsiteY4" fmla="*/ 0 h 2220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9785" h="2220539">
                <a:moveTo>
                  <a:pt x="0" y="0"/>
                </a:moveTo>
                <a:lnTo>
                  <a:pt x="6979785" y="0"/>
                </a:lnTo>
                <a:lnTo>
                  <a:pt x="6979785" y="2220539"/>
                </a:lnTo>
                <a:lnTo>
                  <a:pt x="0" y="2220539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6">
                  <a:lumMod val="0"/>
                  <a:lumOff val="10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68580" tIns="68580" rIns="68580" bIns="68580" numCol="2" spcCol="1270" anchor="t" anchorCtr="0">
            <a:noAutofit/>
          </a:bodyPr>
          <a:lstStyle/>
          <a:p>
            <a:pPr marL="614250" lvl="1" defTabSz="8001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defRPr/>
            </a:pPr>
            <a:endParaRPr lang="ru-RU" sz="2400" b="1" dirty="0" smtClean="0">
              <a:solidFill>
                <a:sysClr val="window" lastClr="FFFFFF"/>
              </a:solidFill>
              <a:effectLst>
                <a:outerShdw blurRad="50800" dist="12700" dir="13500000" algn="br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7616302" y="1166398"/>
            <a:ext cx="1324800" cy="5536283"/>
          </a:xfrm>
          <a:custGeom>
            <a:avLst/>
            <a:gdLst>
              <a:gd name="connsiteX0" fmla="*/ 0 w 6979785"/>
              <a:gd name="connsiteY0" fmla="*/ 0 h 2220539"/>
              <a:gd name="connsiteX1" fmla="*/ 6979785 w 6979785"/>
              <a:gd name="connsiteY1" fmla="*/ 0 h 2220539"/>
              <a:gd name="connsiteX2" fmla="*/ 6979785 w 6979785"/>
              <a:gd name="connsiteY2" fmla="*/ 2220539 h 2220539"/>
              <a:gd name="connsiteX3" fmla="*/ 0 w 6979785"/>
              <a:gd name="connsiteY3" fmla="*/ 2220539 h 2220539"/>
              <a:gd name="connsiteX4" fmla="*/ 0 w 6979785"/>
              <a:gd name="connsiteY4" fmla="*/ 0 h 2220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9785" h="2220539">
                <a:moveTo>
                  <a:pt x="0" y="0"/>
                </a:moveTo>
                <a:lnTo>
                  <a:pt x="6979785" y="0"/>
                </a:lnTo>
                <a:lnTo>
                  <a:pt x="6979785" y="2220539"/>
                </a:lnTo>
                <a:lnTo>
                  <a:pt x="0" y="2220539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lumMod val="0"/>
                  <a:lumOff val="100000"/>
                </a:schemeClr>
              </a:gs>
              <a:gs pos="100000">
                <a:schemeClr val="bg2">
                  <a:lumMod val="79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68580" tIns="68580" rIns="68580" bIns="68580" numCol="2" spcCol="1270" anchor="t" anchorCtr="0">
            <a:noAutofit/>
          </a:bodyPr>
          <a:lstStyle/>
          <a:p>
            <a:pPr marL="614250" lvl="1" defTabSz="8001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defRPr/>
            </a:pPr>
            <a:endParaRPr lang="ru-RU" sz="2400" b="1" dirty="0" smtClean="0">
              <a:solidFill>
                <a:sysClr val="window" lastClr="FFFFFF"/>
              </a:solidFill>
              <a:effectLst>
                <a:outerShdw blurRad="50800" dist="12700" dir="13500000" algn="br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sp>
        <p:nvSpPr>
          <p:cNvPr id="14" name="Полилиния 13"/>
          <p:cNvSpPr/>
          <p:nvPr/>
        </p:nvSpPr>
        <p:spPr>
          <a:xfrm>
            <a:off x="4447165" y="1169317"/>
            <a:ext cx="1608427" cy="5536283"/>
          </a:xfrm>
          <a:custGeom>
            <a:avLst/>
            <a:gdLst>
              <a:gd name="connsiteX0" fmla="*/ 0 w 6979785"/>
              <a:gd name="connsiteY0" fmla="*/ 0 h 2220539"/>
              <a:gd name="connsiteX1" fmla="*/ 6979785 w 6979785"/>
              <a:gd name="connsiteY1" fmla="*/ 0 h 2220539"/>
              <a:gd name="connsiteX2" fmla="*/ 6979785 w 6979785"/>
              <a:gd name="connsiteY2" fmla="*/ 2220539 h 2220539"/>
              <a:gd name="connsiteX3" fmla="*/ 0 w 6979785"/>
              <a:gd name="connsiteY3" fmla="*/ 2220539 h 2220539"/>
              <a:gd name="connsiteX4" fmla="*/ 0 w 6979785"/>
              <a:gd name="connsiteY4" fmla="*/ 0 h 2220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79785" h="2220539">
                <a:moveTo>
                  <a:pt x="0" y="0"/>
                </a:moveTo>
                <a:lnTo>
                  <a:pt x="6979785" y="0"/>
                </a:lnTo>
                <a:lnTo>
                  <a:pt x="6979785" y="2220539"/>
                </a:lnTo>
                <a:lnTo>
                  <a:pt x="0" y="2220539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62939E">
                  <a:lumMod val="10000"/>
                  <a:lumOff val="90000"/>
                </a:srgbClr>
              </a:gs>
              <a:gs pos="100000">
                <a:srgbClr val="AAB8D4"/>
              </a:gs>
            </a:gsLst>
            <a:lin ang="5400000" scaled="0"/>
          </a:gradFill>
          <a:ln w="9525" cap="flat" cmpd="sng" algn="ctr">
            <a:noFill/>
            <a:prstDash val="solid"/>
          </a:ln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p:spPr>
        <p:txBody>
          <a:bodyPr spcFirstLastPara="0" vert="horz" wrap="square" lIns="68580" tIns="68580" rIns="68580" bIns="68580" numCol="2" spcCol="1270" anchor="t" anchorCtr="0">
            <a:noAutofit/>
          </a:bodyPr>
          <a:lstStyle/>
          <a:p>
            <a:pPr marL="614250" lvl="1" defTabSz="8001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defRPr/>
            </a:pPr>
            <a:endParaRPr lang="ru-RU" sz="2400" b="1" dirty="0" smtClean="0">
              <a:solidFill>
                <a:sysClr val="window" lastClr="FFFFFF"/>
              </a:solidFill>
              <a:effectLst>
                <a:outerShdw blurRad="50800" dist="12700" dir="13500000" algn="br" rotWithShape="0">
                  <a:prstClr val="black">
                    <a:alpha val="40000"/>
                  </a:prstClr>
                </a:outerShdw>
              </a:effectLst>
              <a:latin typeface="Trebuchet MS"/>
            </a:endParaRPr>
          </a:p>
        </p:txBody>
      </p:sp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ru-RU" sz="2400" b="1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Некоторые метрики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VK, OK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и </a:t>
            </a: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FB</a:t>
            </a:r>
            <a:endParaRPr lang="ru-RU" sz="2400" cap="small" dirty="0" smtClean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46453014"/>
              </p:ext>
            </p:extLst>
          </p:nvPr>
        </p:nvGraphicFramePr>
        <p:xfrm>
          <a:off x="179512" y="1153401"/>
          <a:ext cx="8784975" cy="5535488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248472"/>
                <a:gridCol w="1656184"/>
                <a:gridCol w="1512168"/>
                <a:gridCol w="1368151"/>
              </a:tblGrid>
              <a:tr h="963488">
                <a:tc>
                  <a:txBody>
                    <a:bodyPr/>
                    <a:lstStyle/>
                    <a:p>
                      <a:endParaRPr lang="ru-RU" sz="2400" b="0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0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0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0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42"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Всего пользователей,</a:t>
                      </a:r>
                      <a:endParaRPr lang="en-US" sz="2400" b="1" i="0" kern="1200" dirty="0" smtClean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млн.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220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00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1 </a:t>
                      </a:r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200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9942"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Пользователей в РФ,</a:t>
                      </a:r>
                      <a:endParaRPr lang="en-US" sz="2400" b="1" i="0" kern="1200" dirty="0" smtClean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млн.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80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252"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Месячная аудитория РФ,</a:t>
                      </a:r>
                      <a:endParaRPr lang="en-US" sz="2400" b="1" i="0" kern="1200" dirty="0" smtClean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млн. 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50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4</a:t>
                      </a:r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0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3</a:t>
                      </a:r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0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9942"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Сообщений в месяц,</a:t>
                      </a:r>
                      <a:endParaRPr lang="en-US" sz="2400" b="1" i="0" kern="1200" dirty="0" smtClean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млн.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13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942"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Возраст аудитории,</a:t>
                      </a:r>
                      <a:endParaRPr lang="en-US" sz="2400" b="1" i="0" kern="1200" baseline="0" dirty="0" smtClean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  <a:p>
                      <a:r>
                        <a:rPr lang="ru-RU" sz="2400" b="1" i="0" kern="1200" baseline="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лет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13 – 35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28 – 45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15 – 30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chemeClr val="accent6">
                            <a:lumMod val="0"/>
                            <a:lumOff val="100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tcPr>
                </a:tc>
              </a:tr>
              <a:tr h="379942">
                <a:tc>
                  <a:txBody>
                    <a:bodyPr/>
                    <a:lstStyle/>
                    <a:p>
                      <a:r>
                        <a:rPr lang="ru-RU" sz="2400" b="1" i="0" kern="1200" dirty="0" smtClean="0">
                          <a:solidFill>
                            <a:srgbClr val="002F8E"/>
                          </a:solidFill>
                          <a:effectLst/>
                          <a:latin typeface="Calibri" pitchFamily="34" charset="0"/>
                          <a:ea typeface="+mj-ea"/>
                          <a:cs typeface="Calibri" pitchFamily="34" charset="0"/>
                        </a:rPr>
                        <a:t>Сегмент аудитории</a:t>
                      </a:r>
                      <a:endParaRPr lang="ru-RU" sz="2400" b="1" i="0" kern="1200" dirty="0">
                        <a:solidFill>
                          <a:srgbClr val="002F8E"/>
                        </a:solidFill>
                        <a:effectLst/>
                        <a:latin typeface="Calibri" pitchFamily="34" charset="0"/>
                        <a:ea typeface="+mj-ea"/>
                        <a:cs typeface="Calibri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Все слои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Все слои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2400" b="1" kern="1200" dirty="0" smtClean="0">
                          <a:solidFill>
                            <a:srgbClr val="4E67C8">
                              <a:lumMod val="50000"/>
                            </a:srgbClr>
                          </a:solidFill>
                          <a:effectLst>
                            <a:outerShdw blurRad="50800" dist="12700" dir="13500000" algn="br" rotWithShape="0">
                              <a:prstClr val="black">
                                <a:alpha val="40000"/>
                              </a:prstClr>
                            </a:outerShdw>
                          </a:effectLst>
                          <a:latin typeface="Trebuchet MS"/>
                          <a:ea typeface="+mn-ea"/>
                          <a:cs typeface="+mn-cs"/>
                        </a:rPr>
                        <a:t>Prime</a:t>
                      </a:r>
                      <a:endParaRPr lang="ru-RU" sz="2400" b="1" kern="1200" dirty="0">
                        <a:solidFill>
                          <a:srgbClr val="4E67C8">
                            <a:lumMod val="50000"/>
                          </a:srgbClr>
                        </a:solidFill>
                        <a:effectLst>
                          <a:outerShdw blurRad="50800" dist="12700" dir="13500000" algn="br" rotWithShape="0">
                            <a:prstClr val="black">
                              <a:alpha val="40000"/>
                            </a:prstClr>
                          </a:outerShdw>
                        </a:effectLst>
                        <a:latin typeface="Trebuchet MS"/>
                        <a:ea typeface="+mn-ea"/>
                        <a:cs typeface="+mn-cs"/>
                      </a:endParaRPr>
                    </a:p>
                  </a:txBody>
                  <a:tcPr>
                    <a:lnL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C:\Users\user\Documents\IT Pro\Social Sphere Analyser\Icons\vk\blue\vk_64x6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542" y="1307282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ocuments\IT Pro\Social Sphere Analyser\Icons\habrapack 0.1.4\o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202" y="1313632"/>
            <a:ext cx="609600" cy="609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ocuments\IT Pro\Social Sphere Analyser\Icons\habrapack 0.1.4\facebook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077" y="1307282"/>
            <a:ext cx="603250" cy="603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88206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Управленческий баланс в динамике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2657" t="17259" b="7973"/>
          <a:stretch>
            <a:fillRect/>
          </a:stretch>
        </p:blipFill>
        <p:spPr bwMode="auto">
          <a:xfrm>
            <a:off x="35496" y="1329417"/>
            <a:ext cx="9108504" cy="5123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Матрица фондирования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1249848"/>
            <a:ext cx="9468543" cy="5483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1249848"/>
            <a:ext cx="9468543" cy="5483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80528" y="1254695"/>
            <a:ext cx="9474213" cy="5486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Платежный календарь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2932" t="17259" r="2044" b="7973"/>
          <a:stretch>
            <a:fillRect/>
          </a:stretch>
        </p:blipFill>
        <p:spPr bwMode="auto">
          <a:xfrm>
            <a:off x="251520" y="1196752"/>
            <a:ext cx="858895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Депозитный портфель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-180528" y="1196752"/>
            <a:ext cx="9505056" cy="5512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1196752"/>
            <a:ext cx="9505056" cy="550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Динамика вкладов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l="2381" t="17173" r="1587" b="13165"/>
          <a:stretch>
            <a:fillRect/>
          </a:stretch>
        </p:blipFill>
        <p:spPr bwMode="auto">
          <a:xfrm>
            <a:off x="56345" y="1412776"/>
            <a:ext cx="9049541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Анализ транзакционной лояльности клиентов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2751" t="16497" b="6771"/>
          <a:stretch>
            <a:fillRect/>
          </a:stretch>
        </p:blipFill>
        <p:spPr bwMode="auto">
          <a:xfrm>
            <a:off x="73024" y="1196753"/>
            <a:ext cx="9107488" cy="527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itprocomp.ru/images/itpro2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9408" y="79655"/>
            <a:ext cx="954592" cy="9545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128829" y="110950"/>
            <a:ext cx="8043572" cy="860400"/>
          </a:xfrm>
          <a:prstGeom prst="roundRect">
            <a:avLst>
              <a:gd name="adj" fmla="val 7157"/>
            </a:avLst>
          </a:prstGeom>
          <a:gradFill flip="none" rotWithShape="1">
            <a:gsLst>
              <a:gs pos="0">
                <a:srgbClr val="002F8E">
                  <a:lumMod val="77000"/>
                  <a:lumOff val="23000"/>
                  <a:alpha val="61000"/>
                </a:srgbClr>
              </a:gs>
              <a:gs pos="100000">
                <a:srgbClr val="002F8E">
                  <a:alpha val="6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38100">
            <a:solidFill>
              <a:schemeClr val="accent4">
                <a:lumMod val="20000"/>
                <a:lumOff val="80000"/>
              </a:schemeClr>
            </a:solidFill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</a:bodyPr>
          <a:lstStyle/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</a:pPr>
            <a:r>
              <a:rPr lang="en-US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BI.Qube: </a:t>
            </a:r>
            <a:r>
              <a:rPr lang="ru-RU" sz="2400" cap="small" dirty="0" smtClean="0">
                <a:solidFill>
                  <a:schemeClr val="bg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Анализ проникновения услуг 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1216278"/>
            <a:ext cx="9540551" cy="552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1216279"/>
            <a:ext cx="9540551" cy="552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943977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141614</TotalTime>
  <Words>1082</Words>
  <Application>Microsoft Office PowerPoint</Application>
  <PresentationFormat>Экран (4:3)</PresentationFormat>
  <Paragraphs>216</Paragraphs>
  <Slides>22</Slides>
  <Notes>22</Notes>
  <HiddenSlides>6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</dc:creator>
  <cp:lastModifiedBy>Victor</cp:lastModifiedBy>
  <cp:revision>433</cp:revision>
  <dcterms:created xsi:type="dcterms:W3CDTF">2010-08-30T08:36:16Z</dcterms:created>
  <dcterms:modified xsi:type="dcterms:W3CDTF">2016-06-30T17:18:44Z</dcterms:modified>
</cp:coreProperties>
</file>